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72" d="100"/>
          <a:sy n="72" d="100"/>
        </p:scale>
        <p:origin x="-523" y="-101"/>
      </p:cViewPr>
      <p:guideLst>
        <p:guide orient="horz" pos="2592"/>
        <p:guide pos="460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8489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31899"/>
            <a:ext cx="14630400" cy="8229600"/>
          </a:xfrm>
          <a:prstGeom prst="rect">
            <a:avLst/>
          </a:prstGeom>
          <a:solidFill>
            <a:srgbClr val="FFFAFA"/>
          </a:solidFill>
          <a:ln/>
        </p:spPr>
        <p:txBody>
          <a:bodyPr/>
          <a:lstStyle/>
          <a:p>
            <a:endParaRPr lang="es-ES"/>
          </a:p>
        </p:txBody>
      </p:sp>
      <p:pic>
        <p:nvPicPr>
          <p:cNvPr id="3"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4" name="Image 1" descr="preencoded.png"/>
          <p:cNvPicPr>
            <a:picLocks noChangeAspect="1"/>
          </p:cNvPicPr>
          <p:nvPr/>
        </p:nvPicPr>
        <p:blipFill>
          <a:blip r:embed="rId4"/>
          <a:stretch>
            <a:fillRect/>
          </a:stretch>
        </p:blipFill>
        <p:spPr>
          <a:xfrm>
            <a:off x="9452610" y="1028938"/>
            <a:ext cx="4869061" cy="6171605"/>
          </a:xfrm>
          <a:prstGeom prst="rect">
            <a:avLst/>
          </a:prstGeom>
        </p:spPr>
      </p:pic>
      <p:sp>
        <p:nvSpPr>
          <p:cNvPr id="5" name="Text 1"/>
          <p:cNvSpPr/>
          <p:nvPr/>
        </p:nvSpPr>
        <p:spPr>
          <a:xfrm>
            <a:off x="864037" y="2705457"/>
            <a:ext cx="6253401" cy="580787"/>
          </a:xfrm>
          <a:prstGeom prst="rect">
            <a:avLst/>
          </a:prstGeom>
          <a:noFill/>
          <a:ln/>
        </p:spPr>
        <p:txBody>
          <a:bodyPr wrap="none" rtlCol="0" anchor="t"/>
          <a:lstStyle/>
          <a:p>
            <a:pPr marL="0" indent="0">
              <a:lnSpc>
                <a:spcPts val="4574"/>
              </a:lnSpc>
              <a:buNone/>
            </a:pPr>
            <a:r>
              <a:rPr lang="en-US" sz="4400" b="1" dirty="0">
                <a:solidFill>
                  <a:srgbClr val="1F1E1E"/>
                </a:solidFill>
                <a:latin typeface="Red Hat Text" pitchFamily="34" charset="0"/>
                <a:ea typeface="Red Hat Text" pitchFamily="34" charset="-122"/>
                <a:cs typeface="Red Hat Text" pitchFamily="34" charset="-120"/>
              </a:rPr>
              <a:t>Kit conexión Golden Shield</a:t>
            </a:r>
            <a:r>
              <a:rPr lang="en-US" sz="4400" dirty="0">
                <a:solidFill>
                  <a:srgbClr val="1F1E1E"/>
                </a:solidFill>
                <a:latin typeface="Red Hat Text" pitchFamily="34" charset="0"/>
                <a:ea typeface="Red Hat Text" pitchFamily="34" charset="-122"/>
                <a:cs typeface="Red Hat Text" pitchFamily="34" charset="-120"/>
              </a:rPr>
              <a:t>.</a:t>
            </a:r>
            <a:endParaRPr lang="en-US" sz="4400" dirty="0"/>
          </a:p>
        </p:txBody>
      </p:sp>
      <p:sp>
        <p:nvSpPr>
          <p:cNvPr id="6" name="Text 2"/>
          <p:cNvSpPr/>
          <p:nvPr/>
        </p:nvSpPr>
        <p:spPr>
          <a:xfrm>
            <a:off x="864037" y="3533061"/>
            <a:ext cx="5440085" cy="435531"/>
          </a:xfrm>
          <a:prstGeom prst="rect">
            <a:avLst/>
          </a:prstGeom>
          <a:noFill/>
          <a:ln/>
        </p:spPr>
        <p:txBody>
          <a:bodyPr wrap="none" rtlCol="0" anchor="t"/>
          <a:lstStyle/>
          <a:p>
            <a:pPr marL="0" indent="0" algn="ctr">
              <a:lnSpc>
                <a:spcPts val="3431"/>
              </a:lnSpc>
              <a:buNone/>
            </a:pPr>
            <a:r>
              <a:rPr lang="en-US" sz="2744" u="sng" dirty="0">
                <a:solidFill>
                  <a:srgbClr val="1F1E1E"/>
                </a:solidFill>
                <a:latin typeface="Red Hat Text" pitchFamily="34" charset="0"/>
                <a:ea typeface="Red Hat Text" pitchFamily="34" charset="-122"/>
                <a:cs typeface="Red Hat Text" pitchFamily="34" charset="-120"/>
              </a:rPr>
              <a:t> Alarma que es más que una alarma</a:t>
            </a:r>
            <a:endParaRPr lang="en-US" sz="2744" u="sng" dirty="0"/>
          </a:p>
        </p:txBody>
      </p:sp>
      <p:sp>
        <p:nvSpPr>
          <p:cNvPr id="7" name="Text 3"/>
          <p:cNvSpPr/>
          <p:nvPr/>
        </p:nvSpPr>
        <p:spPr>
          <a:xfrm>
            <a:off x="864037" y="4338876"/>
            <a:ext cx="7415927" cy="1185148"/>
          </a:xfrm>
          <a:prstGeom prst="rect">
            <a:avLst/>
          </a:prstGeom>
          <a:noFill/>
          <a:ln/>
        </p:spPr>
        <p:txBody>
          <a:bodyPr wrap="square" rtlCol="0" anchor="t"/>
          <a:lstStyle/>
          <a:p>
            <a:pPr marL="0" indent="0">
              <a:lnSpc>
                <a:spcPts val="3110"/>
              </a:lnSpc>
              <a:buNone/>
            </a:pPr>
            <a:r>
              <a:rPr lang="en-US" sz="1944" dirty="0">
                <a:solidFill>
                  <a:srgbClr val="000000"/>
                </a:solidFill>
                <a:latin typeface="Roboto" pitchFamily="34" charset="0"/>
                <a:ea typeface="Roboto" pitchFamily="34" charset="-122"/>
                <a:cs typeface="Roboto" pitchFamily="34" charset="-120"/>
              </a:rPr>
              <a:t>Convierte tu cerradura invisible Golden Shield Alarm en Smart Lock con nuestro kit de conexión. </a:t>
            </a:r>
            <a:r>
              <a:rPr lang="en-US" sz="1944" dirty="0" err="1">
                <a:solidFill>
                  <a:srgbClr val="000000"/>
                </a:solidFill>
                <a:latin typeface="Roboto" pitchFamily="34" charset="0"/>
                <a:ea typeface="Roboto" pitchFamily="34" charset="-122"/>
                <a:cs typeface="Roboto" pitchFamily="34" charset="-120"/>
              </a:rPr>
              <a:t>Podrás</a:t>
            </a:r>
            <a:r>
              <a:rPr lang="en-US" sz="1944" dirty="0">
                <a:solidFill>
                  <a:srgbClr val="000000"/>
                </a:solidFill>
                <a:latin typeface="Roboto" pitchFamily="34" charset="0"/>
                <a:ea typeface="Roboto" pitchFamily="34" charset="-122"/>
                <a:cs typeface="Roboto" pitchFamily="34" charset="-120"/>
              </a:rPr>
              <a:t> </a:t>
            </a:r>
            <a:r>
              <a:rPr lang="en-US" sz="1944" dirty="0" err="1">
                <a:solidFill>
                  <a:srgbClr val="000000"/>
                </a:solidFill>
                <a:latin typeface="Roboto" pitchFamily="34" charset="0"/>
                <a:ea typeface="Roboto" pitchFamily="34" charset="-122"/>
                <a:cs typeface="Roboto" pitchFamily="34" charset="-120"/>
              </a:rPr>
              <a:t>beneficiarte</a:t>
            </a:r>
            <a:r>
              <a:rPr lang="en-US" sz="1944" dirty="0">
                <a:solidFill>
                  <a:srgbClr val="000000"/>
                </a:solidFill>
                <a:latin typeface="Roboto" pitchFamily="34" charset="0"/>
                <a:ea typeface="Roboto" pitchFamily="34" charset="-122"/>
                <a:cs typeface="Roboto" pitchFamily="34" charset="-120"/>
              </a:rPr>
              <a:t> de todas las ventajas que ofrece nuestro kit que te explicaremos a continuación. </a:t>
            </a:r>
            <a:endParaRPr lang="en-US" sz="194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21266"/>
            <a:ext cx="14630400" cy="8229600"/>
          </a:xfrm>
          <a:prstGeom prst="rect">
            <a:avLst/>
          </a:prstGeom>
          <a:solidFill>
            <a:srgbClr val="FFFAFA"/>
          </a:solidFill>
          <a:ln/>
        </p:spPr>
        <p:txBody>
          <a:bodyPr/>
          <a:lstStyle/>
          <a:p>
            <a:endParaRPr lang="es-ES"/>
          </a:p>
        </p:txBody>
      </p:sp>
      <p:sp>
        <p:nvSpPr>
          <p:cNvPr id="3" name="Text 1"/>
          <p:cNvSpPr/>
          <p:nvPr/>
        </p:nvSpPr>
        <p:spPr>
          <a:xfrm>
            <a:off x="968693" y="2039541"/>
            <a:ext cx="11011257" cy="726043"/>
          </a:xfrm>
          <a:prstGeom prst="rect">
            <a:avLst/>
          </a:prstGeom>
          <a:noFill/>
          <a:ln/>
        </p:spPr>
        <p:txBody>
          <a:bodyPr wrap="none" rtlCol="0" anchor="t"/>
          <a:lstStyle/>
          <a:p>
            <a:pPr marL="0" indent="0">
              <a:lnSpc>
                <a:spcPts val="5718"/>
              </a:lnSpc>
              <a:buNone/>
            </a:pPr>
            <a:r>
              <a:rPr lang="en-US" sz="4574" dirty="0">
                <a:solidFill>
                  <a:srgbClr val="1F1E1E"/>
                </a:solidFill>
                <a:latin typeface="Red Hat Text" pitchFamily="34" charset="0"/>
                <a:ea typeface="Red Hat Text" pitchFamily="34" charset="-122"/>
                <a:cs typeface="Red Hat Text" pitchFamily="34" charset="-120"/>
              </a:rPr>
              <a:t>Ventajas del Kit de conexión Golden Shield Smart</a:t>
            </a:r>
            <a:endParaRPr lang="en-US" sz="4574" dirty="0"/>
          </a:p>
        </p:txBody>
      </p:sp>
      <p:sp>
        <p:nvSpPr>
          <p:cNvPr id="4" name="Text 2"/>
          <p:cNvSpPr/>
          <p:nvPr/>
        </p:nvSpPr>
        <p:spPr>
          <a:xfrm>
            <a:off x="968693" y="3382685"/>
            <a:ext cx="2904530" cy="363141"/>
          </a:xfrm>
          <a:prstGeom prst="rect">
            <a:avLst/>
          </a:prstGeom>
          <a:noFill/>
          <a:ln/>
        </p:spPr>
        <p:txBody>
          <a:bodyPr wrap="none" rtlCol="0" anchor="t"/>
          <a:lstStyle/>
          <a:p>
            <a:pPr marL="0" indent="0">
              <a:lnSpc>
                <a:spcPts val="2859"/>
              </a:lnSpc>
              <a:buNone/>
            </a:pPr>
            <a:r>
              <a:rPr lang="en-US" sz="2287" b="1" dirty="0">
                <a:solidFill>
                  <a:srgbClr val="1F1E1E"/>
                </a:solidFill>
                <a:latin typeface="Red Hat Text" pitchFamily="34" charset="0"/>
                <a:ea typeface="Red Hat Text" pitchFamily="34" charset="-122"/>
                <a:cs typeface="Red Hat Text" pitchFamily="34" charset="-120"/>
              </a:rPr>
              <a:t>Instalación sencilla</a:t>
            </a:r>
            <a:endParaRPr lang="en-US" sz="2287" dirty="0"/>
          </a:p>
        </p:txBody>
      </p:sp>
      <p:sp>
        <p:nvSpPr>
          <p:cNvPr id="5" name="Text 3"/>
          <p:cNvSpPr/>
          <p:nvPr/>
        </p:nvSpPr>
        <p:spPr>
          <a:xfrm>
            <a:off x="968693" y="3992642"/>
            <a:ext cx="3828931" cy="1580198"/>
          </a:xfrm>
          <a:prstGeom prst="rect">
            <a:avLst/>
          </a:prstGeom>
          <a:noFill/>
          <a:ln/>
        </p:spPr>
        <p:txBody>
          <a:bodyPr wrap="square" rtlCol="0" anchor="t"/>
          <a:lstStyle/>
          <a:p>
            <a:pPr marL="0" indent="0">
              <a:lnSpc>
                <a:spcPts val="3110"/>
              </a:lnSpc>
              <a:buNone/>
            </a:pPr>
            <a:r>
              <a:rPr lang="en-US" sz="1944" dirty="0">
                <a:solidFill>
                  <a:srgbClr val="121212"/>
                </a:solidFill>
                <a:latin typeface="Roboto" pitchFamily="34" charset="0"/>
                <a:ea typeface="Roboto" pitchFamily="34" charset="-122"/>
                <a:cs typeface="Roboto" pitchFamily="34" charset="-120"/>
              </a:rPr>
              <a:t>Nuestros sistemas se instalan de manera rápida y sin complicaciones, incluso para usuarios sin experiencia previa.</a:t>
            </a:r>
            <a:endParaRPr lang="en-US" sz="1944" dirty="0"/>
          </a:p>
        </p:txBody>
      </p:sp>
      <p:sp>
        <p:nvSpPr>
          <p:cNvPr id="6" name="Text 4"/>
          <p:cNvSpPr/>
          <p:nvPr/>
        </p:nvSpPr>
        <p:spPr>
          <a:xfrm>
            <a:off x="5407462" y="3382685"/>
            <a:ext cx="2904530" cy="363141"/>
          </a:xfrm>
          <a:prstGeom prst="rect">
            <a:avLst/>
          </a:prstGeom>
          <a:noFill/>
          <a:ln/>
        </p:spPr>
        <p:txBody>
          <a:bodyPr wrap="none" rtlCol="0" anchor="t"/>
          <a:lstStyle/>
          <a:p>
            <a:pPr marL="0" indent="0">
              <a:lnSpc>
                <a:spcPts val="2859"/>
              </a:lnSpc>
              <a:buNone/>
            </a:pPr>
            <a:r>
              <a:rPr lang="en-US" sz="2287" b="1" dirty="0">
                <a:solidFill>
                  <a:srgbClr val="1F1E1E"/>
                </a:solidFill>
                <a:latin typeface="Red Hat Text" pitchFamily="34" charset="0"/>
                <a:ea typeface="Red Hat Text" pitchFamily="34" charset="-122"/>
                <a:cs typeface="Red Hat Text" pitchFamily="34" charset="-120"/>
              </a:rPr>
              <a:t>Control remoto</a:t>
            </a:r>
            <a:endParaRPr lang="en-US" sz="2287" dirty="0"/>
          </a:p>
        </p:txBody>
      </p:sp>
      <p:sp>
        <p:nvSpPr>
          <p:cNvPr id="7" name="Text 5"/>
          <p:cNvSpPr/>
          <p:nvPr/>
        </p:nvSpPr>
        <p:spPr>
          <a:xfrm>
            <a:off x="5407462" y="3992642"/>
            <a:ext cx="3828931" cy="1975247"/>
          </a:xfrm>
          <a:prstGeom prst="rect">
            <a:avLst/>
          </a:prstGeom>
          <a:noFill/>
          <a:ln/>
        </p:spPr>
        <p:txBody>
          <a:bodyPr wrap="square" rtlCol="0" anchor="t"/>
          <a:lstStyle/>
          <a:p>
            <a:pPr marL="0" indent="0">
              <a:lnSpc>
                <a:spcPts val="3110"/>
              </a:lnSpc>
              <a:buNone/>
            </a:pPr>
            <a:r>
              <a:rPr lang="en-US" sz="1944" dirty="0">
                <a:solidFill>
                  <a:srgbClr val="121212"/>
                </a:solidFill>
                <a:latin typeface="Roboto" pitchFamily="34" charset="0"/>
                <a:ea typeface="Roboto" pitchFamily="34" charset="-122"/>
                <a:cs typeface="Roboto" pitchFamily="34" charset="-120"/>
              </a:rPr>
              <a:t>La aplicación móvil permite gestionar tu cerradura como un sistema de alarma desde cualquier lugar, brindándote tranquilidad y comodidad.</a:t>
            </a:r>
            <a:endParaRPr lang="en-US" sz="1944" dirty="0"/>
          </a:p>
        </p:txBody>
      </p:sp>
      <p:sp>
        <p:nvSpPr>
          <p:cNvPr id="8" name="Text 6"/>
          <p:cNvSpPr/>
          <p:nvPr/>
        </p:nvSpPr>
        <p:spPr>
          <a:xfrm>
            <a:off x="9846231" y="3382685"/>
            <a:ext cx="3280648" cy="363141"/>
          </a:xfrm>
          <a:prstGeom prst="rect">
            <a:avLst/>
          </a:prstGeom>
          <a:noFill/>
          <a:ln/>
        </p:spPr>
        <p:txBody>
          <a:bodyPr wrap="none" rtlCol="0" anchor="t"/>
          <a:lstStyle/>
          <a:p>
            <a:pPr marL="0" indent="0">
              <a:lnSpc>
                <a:spcPts val="2859"/>
              </a:lnSpc>
              <a:buNone/>
            </a:pPr>
            <a:r>
              <a:rPr lang="en-US" sz="2287" b="1" dirty="0">
                <a:solidFill>
                  <a:srgbClr val="1F1E1E"/>
                </a:solidFill>
                <a:latin typeface="Red Hat Text" pitchFamily="34" charset="0"/>
                <a:ea typeface="Red Hat Text" pitchFamily="34" charset="-122"/>
                <a:cs typeface="Red Hat Text" pitchFamily="34" charset="-120"/>
              </a:rPr>
              <a:t>Fiabilidad comprobada</a:t>
            </a:r>
            <a:endParaRPr lang="en-US" sz="2287" dirty="0"/>
          </a:p>
        </p:txBody>
      </p:sp>
      <p:sp>
        <p:nvSpPr>
          <p:cNvPr id="9" name="Text 7"/>
          <p:cNvSpPr/>
          <p:nvPr/>
        </p:nvSpPr>
        <p:spPr>
          <a:xfrm>
            <a:off x="9846231" y="3992642"/>
            <a:ext cx="3828931" cy="1580198"/>
          </a:xfrm>
          <a:prstGeom prst="rect">
            <a:avLst/>
          </a:prstGeom>
          <a:noFill/>
          <a:ln/>
        </p:spPr>
        <p:txBody>
          <a:bodyPr wrap="square" rtlCol="0" anchor="t"/>
          <a:lstStyle/>
          <a:p>
            <a:pPr marL="0" indent="0">
              <a:lnSpc>
                <a:spcPts val="3110"/>
              </a:lnSpc>
              <a:buNone/>
            </a:pPr>
            <a:r>
              <a:rPr lang="en-US" sz="1944" dirty="0">
                <a:solidFill>
                  <a:srgbClr val="121212"/>
                </a:solidFill>
                <a:latin typeface="Roboto" pitchFamily="34" charset="0"/>
                <a:ea typeface="Roboto" pitchFamily="34" charset="-122"/>
                <a:cs typeface="Roboto" pitchFamily="34" charset="-120"/>
              </a:rPr>
              <a:t>Nuestros sistemas han demostrado su eficacia en miles de hogares, </a:t>
            </a:r>
            <a:r>
              <a:rPr lang="en-US" sz="1944" dirty="0" err="1">
                <a:solidFill>
                  <a:srgbClr val="121212"/>
                </a:solidFill>
                <a:latin typeface="Roboto" pitchFamily="34" charset="0"/>
                <a:ea typeface="Roboto" pitchFamily="34" charset="-122"/>
                <a:cs typeface="Roboto" pitchFamily="34" charset="-120"/>
              </a:rPr>
              <a:t>dando</a:t>
            </a:r>
            <a:r>
              <a:rPr lang="en-US" sz="1944" dirty="0">
                <a:solidFill>
                  <a:srgbClr val="121212"/>
                </a:solidFill>
                <a:latin typeface="Roboto" pitchFamily="34" charset="0"/>
                <a:ea typeface="Roboto" pitchFamily="34" charset="-122"/>
                <a:cs typeface="Roboto" pitchFamily="34" charset="-120"/>
              </a:rPr>
              <a:t> </a:t>
            </a:r>
            <a:r>
              <a:rPr lang="en-US" sz="1944" dirty="0" err="1">
                <a:solidFill>
                  <a:srgbClr val="121212"/>
                </a:solidFill>
                <a:latin typeface="Roboto" pitchFamily="34" charset="0"/>
                <a:ea typeface="Roboto" pitchFamily="34" charset="-122"/>
                <a:cs typeface="Roboto" pitchFamily="34" charset="-120"/>
              </a:rPr>
              <a:t>tranquilidad</a:t>
            </a:r>
            <a:r>
              <a:rPr lang="en-US" sz="1944" dirty="0">
                <a:solidFill>
                  <a:srgbClr val="121212"/>
                </a:solidFill>
                <a:latin typeface="Roboto" pitchFamily="34" charset="0"/>
                <a:ea typeface="Roboto" pitchFamily="34" charset="-122"/>
                <a:cs typeface="Roboto" pitchFamily="34" charset="-120"/>
              </a:rPr>
              <a:t> y seguridad.</a:t>
            </a:r>
            <a:endParaRPr lang="en-US" sz="194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957"/>
          </a:xfrm>
          <a:prstGeom prst="rect">
            <a:avLst/>
          </a:prstGeom>
          <a:solidFill>
            <a:srgbClr val="FFFAFA"/>
          </a:solidFill>
          <a:ln/>
        </p:spPr>
        <p:txBody>
          <a:bodyPr/>
          <a:lstStyle/>
          <a:p>
            <a:endParaRPr lang="es-ES"/>
          </a:p>
        </p:txBody>
      </p:sp>
      <p:pic>
        <p:nvPicPr>
          <p:cNvPr id="3" name="Image 0" descr="preencoded.png"/>
          <p:cNvPicPr>
            <a:picLocks noChangeAspect="1"/>
          </p:cNvPicPr>
          <p:nvPr/>
        </p:nvPicPr>
        <p:blipFill>
          <a:blip r:embed="rId3"/>
          <a:stretch>
            <a:fillRect/>
          </a:stretch>
        </p:blipFill>
        <p:spPr>
          <a:xfrm>
            <a:off x="0" y="0"/>
            <a:ext cx="14630400" cy="2749987"/>
          </a:xfrm>
          <a:prstGeom prst="rect">
            <a:avLst/>
          </a:prstGeom>
        </p:spPr>
      </p:pic>
      <p:sp>
        <p:nvSpPr>
          <p:cNvPr id="4" name="Text 1"/>
          <p:cNvSpPr/>
          <p:nvPr/>
        </p:nvSpPr>
        <p:spPr>
          <a:xfrm>
            <a:off x="1659969" y="3354943"/>
            <a:ext cx="8146018" cy="647105"/>
          </a:xfrm>
          <a:prstGeom prst="rect">
            <a:avLst/>
          </a:prstGeom>
          <a:noFill/>
          <a:ln/>
        </p:spPr>
        <p:txBody>
          <a:bodyPr wrap="none" rtlCol="0" anchor="t"/>
          <a:lstStyle/>
          <a:p>
            <a:pPr marL="0" indent="0">
              <a:lnSpc>
                <a:spcPts val="5095"/>
              </a:lnSpc>
              <a:buNone/>
            </a:pPr>
            <a:r>
              <a:rPr lang="en-US" sz="4076" dirty="0">
                <a:solidFill>
                  <a:srgbClr val="1F1E1E"/>
                </a:solidFill>
                <a:latin typeface="Red Hat Text" pitchFamily="34" charset="0"/>
                <a:ea typeface="Red Hat Text" pitchFamily="34" charset="-122"/>
                <a:cs typeface="Red Hat Text" pitchFamily="34" charset="-120"/>
              </a:rPr>
              <a:t>Instalación y configuración sencillas</a:t>
            </a:r>
            <a:endParaRPr lang="en-US" sz="4076" dirty="0"/>
          </a:p>
        </p:txBody>
      </p:sp>
      <p:pic>
        <p:nvPicPr>
          <p:cNvPr id="5" name="Image 1" descr="preencoded.png"/>
          <p:cNvPicPr>
            <a:picLocks noChangeAspect="1"/>
          </p:cNvPicPr>
          <p:nvPr/>
        </p:nvPicPr>
        <p:blipFill>
          <a:blip r:embed="rId4"/>
          <a:stretch>
            <a:fillRect/>
          </a:stretch>
        </p:blipFill>
        <p:spPr>
          <a:xfrm>
            <a:off x="1659969" y="4331970"/>
            <a:ext cx="3770114" cy="879991"/>
          </a:xfrm>
          <a:prstGeom prst="rect">
            <a:avLst/>
          </a:prstGeom>
        </p:spPr>
      </p:pic>
      <p:sp>
        <p:nvSpPr>
          <p:cNvPr id="6" name="Text 2"/>
          <p:cNvSpPr/>
          <p:nvPr/>
        </p:nvSpPr>
        <p:spPr>
          <a:xfrm>
            <a:off x="1879878" y="5541883"/>
            <a:ext cx="2588181" cy="323493"/>
          </a:xfrm>
          <a:prstGeom prst="rect">
            <a:avLst/>
          </a:prstGeom>
          <a:noFill/>
          <a:ln/>
        </p:spPr>
        <p:txBody>
          <a:bodyPr wrap="none" rtlCol="0" anchor="t"/>
          <a:lstStyle/>
          <a:p>
            <a:pPr marL="0" indent="0" algn="l">
              <a:lnSpc>
                <a:spcPts val="2547"/>
              </a:lnSpc>
              <a:buNone/>
            </a:pPr>
            <a:r>
              <a:rPr lang="en-US" sz="2038" b="1" dirty="0">
                <a:solidFill>
                  <a:srgbClr val="121212"/>
                </a:solidFill>
                <a:latin typeface="Red Hat Text" pitchFamily="34" charset="0"/>
                <a:ea typeface="Red Hat Text" pitchFamily="34" charset="-122"/>
                <a:cs typeface="Red Hat Text" pitchFamily="34" charset="-120"/>
              </a:rPr>
              <a:t>Descargar App</a:t>
            </a:r>
            <a:endParaRPr lang="en-US" sz="2038" dirty="0"/>
          </a:p>
        </p:txBody>
      </p:sp>
      <p:sp>
        <p:nvSpPr>
          <p:cNvPr id="7" name="Text 3"/>
          <p:cNvSpPr/>
          <p:nvPr/>
        </p:nvSpPr>
        <p:spPr>
          <a:xfrm>
            <a:off x="1879878" y="5997297"/>
            <a:ext cx="3330297" cy="1407795"/>
          </a:xfrm>
          <a:prstGeom prst="rect">
            <a:avLst/>
          </a:prstGeom>
          <a:noFill/>
          <a:ln/>
        </p:spPr>
        <p:txBody>
          <a:bodyPr wrap="square" rtlCol="0" anchor="t"/>
          <a:lstStyle/>
          <a:p>
            <a:pPr marL="0" indent="0" algn="l">
              <a:lnSpc>
                <a:spcPts val="2772"/>
              </a:lnSpc>
              <a:buNone/>
            </a:pPr>
            <a:r>
              <a:rPr lang="en-US" sz="1732" dirty="0">
                <a:solidFill>
                  <a:srgbClr val="121212"/>
                </a:solidFill>
                <a:latin typeface="Roboto" pitchFamily="34" charset="0"/>
                <a:ea typeface="Roboto" pitchFamily="34" charset="-122"/>
                <a:cs typeface="Roboto" pitchFamily="34" charset="-120"/>
              </a:rPr>
              <a:t>Descargar la app Smart life desde </a:t>
            </a:r>
            <a:r>
              <a:rPr lang="en-US" sz="1732" b="1" dirty="0">
                <a:solidFill>
                  <a:srgbClr val="121212"/>
                </a:solidFill>
                <a:latin typeface="Roboto" pitchFamily="34" charset="0"/>
                <a:ea typeface="Roboto" pitchFamily="34" charset="-122"/>
                <a:cs typeface="Roboto" pitchFamily="34" charset="-120"/>
              </a:rPr>
              <a:t>Play Store</a:t>
            </a:r>
            <a:r>
              <a:rPr lang="en-US" sz="1732" dirty="0">
                <a:solidFill>
                  <a:srgbClr val="121212"/>
                </a:solidFill>
                <a:latin typeface="Roboto" pitchFamily="34" charset="0"/>
                <a:ea typeface="Roboto" pitchFamily="34" charset="-122"/>
                <a:cs typeface="Roboto" pitchFamily="34" charset="-120"/>
              </a:rPr>
              <a:t> o </a:t>
            </a:r>
            <a:r>
              <a:rPr lang="en-US" sz="1732" b="1" dirty="0">
                <a:solidFill>
                  <a:srgbClr val="121212"/>
                </a:solidFill>
                <a:latin typeface="Roboto" pitchFamily="34" charset="0"/>
                <a:ea typeface="Roboto" pitchFamily="34" charset="-122"/>
                <a:cs typeface="Roboto" pitchFamily="34" charset="-120"/>
              </a:rPr>
              <a:t>App Store</a:t>
            </a:r>
            <a:r>
              <a:rPr lang="en-US" sz="1732" dirty="0">
                <a:solidFill>
                  <a:srgbClr val="121212"/>
                </a:solidFill>
                <a:latin typeface="Roboto" pitchFamily="34" charset="0"/>
                <a:ea typeface="Roboto" pitchFamily="34" charset="-122"/>
                <a:cs typeface="Roboto" pitchFamily="34" charset="-120"/>
              </a:rPr>
              <a:t>. Crear usuario nuevo en caso de no estar registrado en Smart Life.</a:t>
            </a:r>
            <a:endParaRPr lang="en-US" sz="1732" dirty="0"/>
          </a:p>
        </p:txBody>
      </p:sp>
      <p:pic>
        <p:nvPicPr>
          <p:cNvPr id="8" name="Image 2" descr="preencoded.png"/>
          <p:cNvPicPr>
            <a:picLocks noChangeAspect="1"/>
          </p:cNvPicPr>
          <p:nvPr/>
        </p:nvPicPr>
        <p:blipFill>
          <a:blip r:embed="rId5"/>
          <a:stretch>
            <a:fillRect/>
          </a:stretch>
        </p:blipFill>
        <p:spPr>
          <a:xfrm>
            <a:off x="5430083" y="4331970"/>
            <a:ext cx="3770114" cy="879991"/>
          </a:xfrm>
          <a:prstGeom prst="rect">
            <a:avLst/>
          </a:prstGeom>
        </p:spPr>
      </p:pic>
      <p:sp>
        <p:nvSpPr>
          <p:cNvPr id="9" name="Text 4"/>
          <p:cNvSpPr/>
          <p:nvPr/>
        </p:nvSpPr>
        <p:spPr>
          <a:xfrm>
            <a:off x="5649992" y="5541883"/>
            <a:ext cx="2712720" cy="323493"/>
          </a:xfrm>
          <a:prstGeom prst="rect">
            <a:avLst/>
          </a:prstGeom>
          <a:noFill/>
          <a:ln/>
        </p:spPr>
        <p:txBody>
          <a:bodyPr wrap="none" rtlCol="0" anchor="t"/>
          <a:lstStyle/>
          <a:p>
            <a:pPr marL="0" indent="0" algn="l">
              <a:lnSpc>
                <a:spcPts val="2547"/>
              </a:lnSpc>
              <a:buNone/>
            </a:pPr>
            <a:r>
              <a:rPr lang="en-US" sz="2038" b="1" dirty="0">
                <a:solidFill>
                  <a:srgbClr val="121212"/>
                </a:solidFill>
                <a:latin typeface="Red Hat Text" pitchFamily="34" charset="0"/>
                <a:ea typeface="Red Hat Text" pitchFamily="34" charset="-122"/>
                <a:cs typeface="Red Hat Text" pitchFamily="34" charset="-120"/>
              </a:rPr>
              <a:t>Conectar App con Kit</a:t>
            </a:r>
            <a:endParaRPr lang="en-US" sz="2038" dirty="0"/>
          </a:p>
        </p:txBody>
      </p:sp>
      <p:sp>
        <p:nvSpPr>
          <p:cNvPr id="10" name="Text 5"/>
          <p:cNvSpPr/>
          <p:nvPr/>
        </p:nvSpPr>
        <p:spPr>
          <a:xfrm>
            <a:off x="5649992" y="5997297"/>
            <a:ext cx="3330297" cy="1407795"/>
          </a:xfrm>
          <a:prstGeom prst="rect">
            <a:avLst/>
          </a:prstGeom>
          <a:noFill/>
          <a:ln/>
        </p:spPr>
        <p:txBody>
          <a:bodyPr wrap="square" rtlCol="0" anchor="t"/>
          <a:lstStyle/>
          <a:p>
            <a:pPr marL="0" indent="0" algn="l">
              <a:lnSpc>
                <a:spcPts val="2772"/>
              </a:lnSpc>
              <a:buNone/>
            </a:pPr>
            <a:r>
              <a:rPr lang="en-US" sz="1732" dirty="0">
                <a:solidFill>
                  <a:srgbClr val="121212"/>
                </a:solidFill>
                <a:latin typeface="Roboto" pitchFamily="34" charset="0"/>
                <a:ea typeface="Roboto" pitchFamily="34" charset="-122"/>
                <a:cs typeface="Roboto" pitchFamily="34" charset="-120"/>
              </a:rPr>
              <a:t>Activar Bluetooth para la búsqueda mediante la app del kit Golden Shield Alarm, conecta el kit con el router de tu casa.</a:t>
            </a:r>
            <a:endParaRPr lang="en-US" sz="1732" dirty="0"/>
          </a:p>
        </p:txBody>
      </p:sp>
      <p:pic>
        <p:nvPicPr>
          <p:cNvPr id="11" name="Image 3" descr="preencoded.png"/>
          <p:cNvPicPr>
            <a:picLocks noChangeAspect="1"/>
          </p:cNvPicPr>
          <p:nvPr/>
        </p:nvPicPr>
        <p:blipFill>
          <a:blip r:embed="rId6"/>
          <a:stretch>
            <a:fillRect/>
          </a:stretch>
        </p:blipFill>
        <p:spPr>
          <a:xfrm>
            <a:off x="9200198" y="4331970"/>
            <a:ext cx="3770233" cy="879991"/>
          </a:xfrm>
          <a:prstGeom prst="rect">
            <a:avLst/>
          </a:prstGeom>
        </p:spPr>
      </p:pic>
      <p:sp>
        <p:nvSpPr>
          <p:cNvPr id="12" name="Text 6"/>
          <p:cNvSpPr/>
          <p:nvPr/>
        </p:nvSpPr>
        <p:spPr>
          <a:xfrm>
            <a:off x="9420106" y="5541883"/>
            <a:ext cx="3330416" cy="646986"/>
          </a:xfrm>
          <a:prstGeom prst="rect">
            <a:avLst/>
          </a:prstGeom>
          <a:noFill/>
          <a:ln/>
        </p:spPr>
        <p:txBody>
          <a:bodyPr wrap="square" rtlCol="0" anchor="t"/>
          <a:lstStyle/>
          <a:p>
            <a:pPr marL="0" indent="0" algn="l">
              <a:lnSpc>
                <a:spcPts val="2547"/>
              </a:lnSpc>
              <a:buNone/>
            </a:pPr>
            <a:r>
              <a:rPr lang="en-US" sz="2038" b="1" dirty="0">
                <a:solidFill>
                  <a:srgbClr val="121212"/>
                </a:solidFill>
                <a:latin typeface="Red Hat Text" pitchFamily="34" charset="0"/>
                <a:ea typeface="Red Hat Text" pitchFamily="34" charset="-122"/>
                <a:cs typeface="Red Hat Text" pitchFamily="34" charset="-120"/>
              </a:rPr>
              <a:t>Conectar Kit con Cerradura</a:t>
            </a:r>
            <a:endParaRPr lang="en-US" sz="2038" dirty="0"/>
          </a:p>
        </p:txBody>
      </p:sp>
      <p:sp>
        <p:nvSpPr>
          <p:cNvPr id="13" name="Text 7"/>
          <p:cNvSpPr/>
          <p:nvPr/>
        </p:nvSpPr>
        <p:spPr>
          <a:xfrm>
            <a:off x="9420106" y="6320790"/>
            <a:ext cx="3330416" cy="1055846"/>
          </a:xfrm>
          <a:prstGeom prst="rect">
            <a:avLst/>
          </a:prstGeom>
          <a:noFill/>
          <a:ln/>
        </p:spPr>
        <p:txBody>
          <a:bodyPr wrap="square" rtlCol="0" anchor="t"/>
          <a:lstStyle/>
          <a:p>
            <a:pPr marL="0" indent="0" algn="l">
              <a:lnSpc>
                <a:spcPts val="2772"/>
              </a:lnSpc>
              <a:buNone/>
            </a:pPr>
            <a:r>
              <a:rPr lang="en-US" sz="1732" dirty="0">
                <a:solidFill>
                  <a:srgbClr val="121212"/>
                </a:solidFill>
                <a:latin typeface="Roboto" pitchFamily="34" charset="0"/>
                <a:ea typeface="Roboto" pitchFamily="34" charset="-122"/>
                <a:cs typeface="Roboto" pitchFamily="34" charset="-120"/>
              </a:rPr>
              <a:t>Activar modo enlace de mandos en la cerradura, pulsar abrir/cerrar en la app y ya estará conectada.</a:t>
            </a:r>
            <a:endParaRPr lang="en-US" sz="173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AFA"/>
          </a:solidFill>
          <a:ln/>
        </p:spPr>
        <p:txBody>
          <a:bodyPr/>
          <a:lstStyle/>
          <a:p>
            <a:endParaRPr lang="es-ES"/>
          </a:p>
        </p:txBody>
      </p:sp>
      <p:pic>
        <p:nvPicPr>
          <p:cNvPr id="3" name="Image 0" descr="preencoded.png"/>
          <p:cNvPicPr>
            <a:picLocks noChangeAspect="1"/>
          </p:cNvPicPr>
          <p:nvPr/>
        </p:nvPicPr>
        <p:blipFill>
          <a:blip r:embed="rId3"/>
          <a:stretch>
            <a:fillRect/>
          </a:stretch>
        </p:blipFill>
        <p:spPr>
          <a:xfrm>
            <a:off x="0" y="0"/>
            <a:ext cx="14630400" cy="2989183"/>
          </a:xfrm>
          <a:prstGeom prst="rect">
            <a:avLst/>
          </a:prstGeom>
        </p:spPr>
      </p:pic>
      <p:sp>
        <p:nvSpPr>
          <p:cNvPr id="4" name="Text 1"/>
          <p:cNvSpPr/>
          <p:nvPr/>
        </p:nvSpPr>
        <p:spPr>
          <a:xfrm>
            <a:off x="1167884" y="3647122"/>
            <a:ext cx="8274368" cy="703302"/>
          </a:xfrm>
          <a:prstGeom prst="rect">
            <a:avLst/>
          </a:prstGeom>
          <a:noFill/>
          <a:ln/>
        </p:spPr>
        <p:txBody>
          <a:bodyPr wrap="none" rtlCol="0" anchor="t"/>
          <a:lstStyle/>
          <a:p>
            <a:pPr marL="0" indent="0">
              <a:lnSpc>
                <a:spcPts val="5538"/>
              </a:lnSpc>
              <a:buNone/>
            </a:pPr>
            <a:r>
              <a:rPr lang="en-US" sz="4431" dirty="0">
                <a:solidFill>
                  <a:srgbClr val="1F1E1E"/>
                </a:solidFill>
                <a:latin typeface="Red Hat Text" pitchFamily="34" charset="0"/>
                <a:ea typeface="Red Hat Text" pitchFamily="34" charset="-122"/>
                <a:cs typeface="Red Hat Text" pitchFamily="34" charset="-120"/>
              </a:rPr>
              <a:t>Aplicación móvil y control remoto</a:t>
            </a:r>
            <a:endParaRPr lang="en-US" sz="4431" dirty="0"/>
          </a:p>
        </p:txBody>
      </p:sp>
      <p:pic>
        <p:nvPicPr>
          <p:cNvPr id="5" name="Image 1" descr="preencoded.png"/>
          <p:cNvPicPr>
            <a:picLocks noChangeAspect="1"/>
          </p:cNvPicPr>
          <p:nvPr/>
        </p:nvPicPr>
        <p:blipFill>
          <a:blip r:embed="rId4"/>
          <a:stretch>
            <a:fillRect/>
          </a:stretch>
        </p:blipFill>
        <p:spPr>
          <a:xfrm>
            <a:off x="1167884" y="4709041"/>
            <a:ext cx="597813" cy="597813"/>
          </a:xfrm>
          <a:prstGeom prst="rect">
            <a:avLst/>
          </a:prstGeom>
        </p:spPr>
      </p:pic>
      <p:sp>
        <p:nvSpPr>
          <p:cNvPr id="6" name="Text 2"/>
          <p:cNvSpPr/>
          <p:nvPr/>
        </p:nvSpPr>
        <p:spPr>
          <a:xfrm>
            <a:off x="1167884" y="5545931"/>
            <a:ext cx="2804636" cy="351592"/>
          </a:xfrm>
          <a:prstGeom prst="rect">
            <a:avLst/>
          </a:prstGeom>
          <a:noFill/>
          <a:ln/>
        </p:spPr>
        <p:txBody>
          <a:bodyPr wrap="none" rtlCol="0" anchor="t"/>
          <a:lstStyle/>
          <a:p>
            <a:pPr marL="0" indent="0" algn="l">
              <a:lnSpc>
                <a:spcPts val="2769"/>
              </a:lnSpc>
              <a:buNone/>
            </a:pPr>
            <a:r>
              <a:rPr lang="en-US" sz="2215" b="1" dirty="0">
                <a:solidFill>
                  <a:srgbClr val="121212"/>
                </a:solidFill>
                <a:latin typeface="Red Hat Text" pitchFamily="34" charset="0"/>
                <a:ea typeface="Red Hat Text" pitchFamily="34" charset="-122"/>
                <a:cs typeface="Red Hat Text" pitchFamily="34" charset="-120"/>
              </a:rPr>
              <a:t>Control Móvil</a:t>
            </a:r>
            <a:endParaRPr lang="en-US" sz="2215" b="1" dirty="0"/>
          </a:p>
        </p:txBody>
      </p:sp>
      <p:sp>
        <p:nvSpPr>
          <p:cNvPr id="7" name="Text 3"/>
          <p:cNvSpPr/>
          <p:nvPr/>
        </p:nvSpPr>
        <p:spPr>
          <a:xfrm>
            <a:off x="1167884" y="6040993"/>
            <a:ext cx="2804636" cy="1530668"/>
          </a:xfrm>
          <a:prstGeom prst="rect">
            <a:avLst/>
          </a:prstGeom>
          <a:noFill/>
          <a:ln/>
        </p:spPr>
        <p:txBody>
          <a:bodyPr wrap="square" rtlCol="0" anchor="t"/>
          <a:lstStyle/>
          <a:p>
            <a:pPr marL="0" indent="0" algn="l">
              <a:lnSpc>
                <a:spcPts val="3013"/>
              </a:lnSpc>
              <a:buNone/>
            </a:pPr>
            <a:r>
              <a:rPr lang="en-US" sz="1883" dirty="0">
                <a:solidFill>
                  <a:srgbClr val="121212"/>
                </a:solidFill>
                <a:latin typeface="Roboto" pitchFamily="34" charset="0"/>
                <a:ea typeface="Roboto" pitchFamily="34" charset="-122"/>
                <a:cs typeface="Roboto" pitchFamily="34" charset="-120"/>
              </a:rPr>
              <a:t>Gestiona tu cerradura con alarma desde tu teléfono en cualquier momento y lugar.</a:t>
            </a:r>
            <a:endParaRPr lang="en-US" sz="1883" dirty="0"/>
          </a:p>
        </p:txBody>
      </p:sp>
      <p:pic>
        <p:nvPicPr>
          <p:cNvPr id="8" name="Image 2" descr="preencoded.png"/>
          <p:cNvPicPr>
            <a:picLocks noChangeAspect="1"/>
          </p:cNvPicPr>
          <p:nvPr/>
        </p:nvPicPr>
        <p:blipFill>
          <a:blip r:embed="rId5"/>
          <a:stretch>
            <a:fillRect/>
          </a:stretch>
        </p:blipFill>
        <p:spPr>
          <a:xfrm>
            <a:off x="4331137" y="4709041"/>
            <a:ext cx="597813" cy="597813"/>
          </a:xfrm>
          <a:prstGeom prst="rect">
            <a:avLst/>
          </a:prstGeom>
        </p:spPr>
      </p:pic>
      <p:sp>
        <p:nvSpPr>
          <p:cNvPr id="9" name="Text 4"/>
          <p:cNvSpPr/>
          <p:nvPr/>
        </p:nvSpPr>
        <p:spPr>
          <a:xfrm>
            <a:off x="4331137" y="5545931"/>
            <a:ext cx="2804636" cy="351592"/>
          </a:xfrm>
          <a:prstGeom prst="rect">
            <a:avLst/>
          </a:prstGeom>
          <a:noFill/>
          <a:ln/>
        </p:spPr>
        <p:txBody>
          <a:bodyPr wrap="none" rtlCol="0" anchor="t"/>
          <a:lstStyle/>
          <a:p>
            <a:pPr marL="0" indent="0" algn="l">
              <a:lnSpc>
                <a:spcPts val="2769"/>
              </a:lnSpc>
              <a:buNone/>
            </a:pPr>
            <a:r>
              <a:rPr lang="en-US" sz="2215" b="1" dirty="0">
                <a:solidFill>
                  <a:srgbClr val="121212"/>
                </a:solidFill>
                <a:latin typeface="Red Hat Text" pitchFamily="34" charset="0"/>
                <a:ea typeface="Red Hat Text" pitchFamily="34" charset="-122"/>
                <a:cs typeface="Red Hat Text" pitchFamily="34" charset="-120"/>
              </a:rPr>
              <a:t>Notificaciones</a:t>
            </a:r>
            <a:endParaRPr lang="en-US" sz="2215" b="1" dirty="0"/>
          </a:p>
        </p:txBody>
      </p:sp>
      <p:sp>
        <p:nvSpPr>
          <p:cNvPr id="10" name="Text 5"/>
          <p:cNvSpPr/>
          <p:nvPr/>
        </p:nvSpPr>
        <p:spPr>
          <a:xfrm>
            <a:off x="4331137" y="6040993"/>
            <a:ext cx="2804636" cy="1530668"/>
          </a:xfrm>
          <a:prstGeom prst="rect">
            <a:avLst/>
          </a:prstGeom>
          <a:noFill/>
          <a:ln/>
        </p:spPr>
        <p:txBody>
          <a:bodyPr wrap="square" rtlCol="0" anchor="t"/>
          <a:lstStyle/>
          <a:p>
            <a:pPr marL="0" indent="0" algn="l">
              <a:lnSpc>
                <a:spcPts val="3013"/>
              </a:lnSpc>
              <a:buNone/>
            </a:pPr>
            <a:r>
              <a:rPr lang="en-US" sz="1883" dirty="0">
                <a:solidFill>
                  <a:srgbClr val="121212"/>
                </a:solidFill>
                <a:latin typeface="Roboto" pitchFamily="34" charset="0"/>
                <a:ea typeface="Roboto" pitchFamily="34" charset="-122"/>
                <a:cs typeface="Roboto" pitchFamily="34" charset="-120"/>
              </a:rPr>
              <a:t>Recibe alertas instantáneas sobre cualquier actividad de la cerradura.</a:t>
            </a:r>
            <a:endParaRPr lang="en-US" sz="1883" dirty="0"/>
          </a:p>
        </p:txBody>
      </p:sp>
      <p:pic>
        <p:nvPicPr>
          <p:cNvPr id="11" name="Image 3" descr="preencoded.png"/>
          <p:cNvPicPr>
            <a:picLocks noChangeAspect="1"/>
          </p:cNvPicPr>
          <p:nvPr/>
        </p:nvPicPr>
        <p:blipFill>
          <a:blip r:embed="rId6"/>
          <a:stretch>
            <a:fillRect/>
          </a:stretch>
        </p:blipFill>
        <p:spPr>
          <a:xfrm>
            <a:off x="7494389" y="4709041"/>
            <a:ext cx="597813" cy="597813"/>
          </a:xfrm>
          <a:prstGeom prst="rect">
            <a:avLst/>
          </a:prstGeom>
        </p:spPr>
      </p:pic>
      <p:sp>
        <p:nvSpPr>
          <p:cNvPr id="12" name="Text 6"/>
          <p:cNvSpPr/>
          <p:nvPr/>
        </p:nvSpPr>
        <p:spPr>
          <a:xfrm>
            <a:off x="7494389" y="5545931"/>
            <a:ext cx="2804636" cy="351592"/>
          </a:xfrm>
          <a:prstGeom prst="rect">
            <a:avLst/>
          </a:prstGeom>
          <a:noFill/>
          <a:ln/>
        </p:spPr>
        <p:txBody>
          <a:bodyPr wrap="none" rtlCol="0" anchor="t"/>
          <a:lstStyle/>
          <a:p>
            <a:pPr marL="0" indent="0" algn="l">
              <a:lnSpc>
                <a:spcPts val="2769"/>
              </a:lnSpc>
              <a:buNone/>
            </a:pPr>
            <a:r>
              <a:rPr lang="en-US" sz="2215" b="1" dirty="0">
                <a:solidFill>
                  <a:srgbClr val="121212"/>
                </a:solidFill>
                <a:latin typeface="Red Hat Text" pitchFamily="34" charset="0"/>
                <a:ea typeface="Red Hat Text" pitchFamily="34" charset="-122"/>
                <a:cs typeface="Red Hat Text" pitchFamily="34" charset="-120"/>
              </a:rPr>
              <a:t>Acceso Remoto</a:t>
            </a:r>
            <a:endParaRPr lang="en-US" sz="2215" b="1" dirty="0"/>
          </a:p>
        </p:txBody>
      </p:sp>
      <p:sp>
        <p:nvSpPr>
          <p:cNvPr id="13" name="Text 7"/>
          <p:cNvSpPr/>
          <p:nvPr/>
        </p:nvSpPr>
        <p:spPr>
          <a:xfrm>
            <a:off x="7494389" y="6040993"/>
            <a:ext cx="2804636" cy="1148001"/>
          </a:xfrm>
          <a:prstGeom prst="rect">
            <a:avLst/>
          </a:prstGeom>
          <a:noFill/>
          <a:ln/>
        </p:spPr>
        <p:txBody>
          <a:bodyPr wrap="square" rtlCol="0" anchor="t"/>
          <a:lstStyle/>
          <a:p>
            <a:pPr marL="0" indent="0" algn="l">
              <a:lnSpc>
                <a:spcPts val="3013"/>
              </a:lnSpc>
              <a:buNone/>
            </a:pPr>
            <a:r>
              <a:rPr lang="en-US" sz="1883" dirty="0">
                <a:solidFill>
                  <a:srgbClr val="121212"/>
                </a:solidFill>
                <a:latin typeface="Roboto" pitchFamily="34" charset="0"/>
                <a:ea typeface="Roboto" pitchFamily="34" charset="-122"/>
                <a:cs typeface="Roboto" pitchFamily="34" charset="-120"/>
              </a:rPr>
              <a:t>Abre o cierra tu sistema de alarma con solo unos toques en tu dispositivo.</a:t>
            </a:r>
            <a:endParaRPr lang="en-US" sz="1883" dirty="0"/>
          </a:p>
        </p:txBody>
      </p:sp>
      <p:pic>
        <p:nvPicPr>
          <p:cNvPr id="14" name="Image 4" descr="preencoded.png"/>
          <p:cNvPicPr>
            <a:picLocks noChangeAspect="1"/>
          </p:cNvPicPr>
          <p:nvPr/>
        </p:nvPicPr>
        <p:blipFill>
          <a:blip r:embed="rId7"/>
          <a:stretch>
            <a:fillRect/>
          </a:stretch>
        </p:blipFill>
        <p:spPr>
          <a:xfrm>
            <a:off x="10657642" y="4709041"/>
            <a:ext cx="597813" cy="597813"/>
          </a:xfrm>
          <a:prstGeom prst="rect">
            <a:avLst/>
          </a:prstGeom>
        </p:spPr>
      </p:pic>
      <p:sp>
        <p:nvSpPr>
          <p:cNvPr id="15" name="Text 8"/>
          <p:cNvSpPr/>
          <p:nvPr/>
        </p:nvSpPr>
        <p:spPr>
          <a:xfrm>
            <a:off x="10657642" y="5545931"/>
            <a:ext cx="2804755" cy="351592"/>
          </a:xfrm>
          <a:prstGeom prst="rect">
            <a:avLst/>
          </a:prstGeom>
          <a:noFill/>
          <a:ln/>
        </p:spPr>
        <p:txBody>
          <a:bodyPr wrap="none" rtlCol="0" anchor="t"/>
          <a:lstStyle/>
          <a:p>
            <a:pPr marL="0" indent="0" algn="l">
              <a:lnSpc>
                <a:spcPts val="2769"/>
              </a:lnSpc>
              <a:buNone/>
            </a:pPr>
            <a:r>
              <a:rPr lang="en-US" sz="2215" b="1" dirty="0">
                <a:solidFill>
                  <a:srgbClr val="121212"/>
                </a:solidFill>
                <a:latin typeface="Red Hat Text" pitchFamily="34" charset="0"/>
                <a:ea typeface="Red Hat Text" pitchFamily="34" charset="-122"/>
                <a:cs typeface="Red Hat Text" pitchFamily="34" charset="-120"/>
              </a:rPr>
              <a:t>Aviso Alarma</a:t>
            </a:r>
            <a:endParaRPr lang="en-US" sz="2215" b="1" dirty="0"/>
          </a:p>
        </p:txBody>
      </p:sp>
      <p:sp>
        <p:nvSpPr>
          <p:cNvPr id="16" name="Text 9"/>
          <p:cNvSpPr/>
          <p:nvPr/>
        </p:nvSpPr>
        <p:spPr>
          <a:xfrm>
            <a:off x="10657642" y="6040993"/>
            <a:ext cx="2804755" cy="1530668"/>
          </a:xfrm>
          <a:prstGeom prst="rect">
            <a:avLst/>
          </a:prstGeom>
          <a:noFill/>
          <a:ln/>
        </p:spPr>
        <p:txBody>
          <a:bodyPr wrap="square" rtlCol="0" anchor="t"/>
          <a:lstStyle/>
          <a:p>
            <a:pPr marL="0" indent="0" algn="l">
              <a:lnSpc>
                <a:spcPts val="3013"/>
              </a:lnSpc>
              <a:buNone/>
            </a:pPr>
            <a:r>
              <a:rPr lang="en-US" sz="1883" dirty="0">
                <a:solidFill>
                  <a:srgbClr val="121212"/>
                </a:solidFill>
                <a:latin typeface="Roboto" pitchFamily="34" charset="0"/>
                <a:ea typeface="Roboto" pitchFamily="34" charset="-122"/>
                <a:cs typeface="Roboto" pitchFamily="34" charset="-120"/>
              </a:rPr>
              <a:t>Aviso de alarma en el teléfono móvil estés donde estés con </a:t>
            </a:r>
            <a:r>
              <a:rPr lang="en-US" sz="1883" dirty="0" err="1" smtClean="0">
                <a:solidFill>
                  <a:srgbClr val="121212"/>
                </a:solidFill>
                <a:latin typeface="Roboto" pitchFamily="34" charset="0"/>
                <a:ea typeface="Roboto" pitchFamily="34" charset="-122"/>
                <a:cs typeface="Roboto" pitchFamily="34" charset="-120"/>
              </a:rPr>
              <a:t>cobertura</a:t>
            </a:r>
            <a:r>
              <a:rPr lang="en-US" sz="1883" dirty="0" smtClean="0">
                <a:solidFill>
                  <a:srgbClr val="121212"/>
                </a:solidFill>
                <a:latin typeface="Roboto" pitchFamily="34" charset="0"/>
                <a:ea typeface="Roboto" pitchFamily="34" charset="-122"/>
                <a:cs typeface="Roboto" pitchFamily="34" charset="-120"/>
              </a:rPr>
              <a:t> </a:t>
            </a:r>
            <a:r>
              <a:rPr lang="en-US" sz="1883" dirty="0" err="1" smtClean="0">
                <a:solidFill>
                  <a:srgbClr val="121212"/>
                </a:solidFill>
                <a:latin typeface="Roboto" pitchFamily="34" charset="0"/>
                <a:ea typeface="Roboto" pitchFamily="34" charset="-122"/>
                <a:cs typeface="Roboto" pitchFamily="34" charset="-120"/>
              </a:rPr>
              <a:t>móvil</a:t>
            </a:r>
            <a:r>
              <a:rPr lang="en-US" sz="1883" dirty="0" smtClean="0">
                <a:solidFill>
                  <a:srgbClr val="121212"/>
                </a:solidFill>
                <a:latin typeface="Roboto" pitchFamily="34" charset="0"/>
                <a:ea typeface="Roboto" pitchFamily="34" charset="-122"/>
                <a:cs typeface="Roboto" pitchFamily="34" charset="-120"/>
              </a:rPr>
              <a:t>.</a:t>
            </a:r>
            <a:endParaRPr lang="en-US" sz="188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12545"/>
            <a:ext cx="14630400" cy="8239839"/>
          </a:xfrm>
          <a:prstGeom prst="rect">
            <a:avLst/>
          </a:prstGeom>
          <a:solidFill>
            <a:srgbClr val="FFFAFA"/>
          </a:solidFill>
          <a:ln/>
        </p:spPr>
        <p:txBody>
          <a:bodyPr/>
          <a:lstStyle/>
          <a:p>
            <a:endParaRPr lang="es-ES" dirty="0"/>
          </a:p>
        </p:txBody>
      </p:sp>
      <p:pic>
        <p:nvPicPr>
          <p:cNvPr id="3" name="Image 0" descr="preencoded.png"/>
          <p:cNvPicPr>
            <a:picLocks noChangeAspect="1"/>
          </p:cNvPicPr>
          <p:nvPr/>
        </p:nvPicPr>
        <p:blipFill>
          <a:blip r:embed="rId3"/>
          <a:stretch>
            <a:fillRect/>
          </a:stretch>
        </p:blipFill>
        <p:spPr>
          <a:xfrm>
            <a:off x="8557617" y="0"/>
            <a:ext cx="6072783" cy="8239839"/>
          </a:xfrm>
          <a:prstGeom prst="rect">
            <a:avLst/>
          </a:prstGeom>
        </p:spPr>
      </p:pic>
      <p:sp>
        <p:nvSpPr>
          <p:cNvPr id="4" name="Text 1"/>
          <p:cNvSpPr/>
          <p:nvPr/>
        </p:nvSpPr>
        <p:spPr>
          <a:xfrm>
            <a:off x="586383" y="343809"/>
            <a:ext cx="4027765" cy="394216"/>
          </a:xfrm>
          <a:prstGeom prst="rect">
            <a:avLst/>
          </a:prstGeom>
          <a:noFill/>
          <a:ln/>
        </p:spPr>
        <p:txBody>
          <a:bodyPr wrap="none" rtlCol="0" anchor="t"/>
          <a:lstStyle/>
          <a:p>
            <a:pPr marL="0" indent="0">
              <a:lnSpc>
                <a:spcPts val="3105"/>
              </a:lnSpc>
              <a:buNone/>
            </a:pPr>
            <a:r>
              <a:rPr lang="en-US" sz="3200" b="1" dirty="0">
                <a:solidFill>
                  <a:srgbClr val="1F1E1E"/>
                </a:solidFill>
                <a:latin typeface="Red Hat Text" pitchFamily="34" charset="0"/>
                <a:ea typeface="Red Hat Text" pitchFamily="34" charset="-122"/>
                <a:cs typeface="Red Hat Text" pitchFamily="34" charset="-120"/>
              </a:rPr>
              <a:t>Smart Life GOLDEN SHIELD</a:t>
            </a:r>
            <a:endParaRPr lang="en-US" sz="3200" b="1" dirty="0"/>
          </a:p>
        </p:txBody>
      </p:sp>
      <p:sp>
        <p:nvSpPr>
          <p:cNvPr id="5" name="Shape 2"/>
          <p:cNvSpPr/>
          <p:nvPr/>
        </p:nvSpPr>
        <p:spPr>
          <a:xfrm>
            <a:off x="586383" y="1043464"/>
            <a:ext cx="7971234" cy="2039978"/>
          </a:xfrm>
          <a:prstGeom prst="roundRect">
            <a:avLst>
              <a:gd name="adj" fmla="val 2030"/>
            </a:avLst>
          </a:prstGeom>
          <a:solidFill>
            <a:srgbClr val="F3E8E8"/>
          </a:solidFill>
          <a:ln/>
        </p:spPr>
        <p:txBody>
          <a:bodyPr/>
          <a:lstStyle/>
          <a:p>
            <a:endParaRPr lang="es-ES"/>
          </a:p>
        </p:txBody>
      </p:sp>
      <p:sp>
        <p:nvSpPr>
          <p:cNvPr id="6" name="Text 3"/>
          <p:cNvSpPr/>
          <p:nvPr/>
        </p:nvSpPr>
        <p:spPr>
          <a:xfrm>
            <a:off x="753904" y="1210985"/>
            <a:ext cx="3863340" cy="246459"/>
          </a:xfrm>
          <a:prstGeom prst="rect">
            <a:avLst/>
          </a:prstGeom>
          <a:noFill/>
          <a:ln/>
        </p:spPr>
        <p:txBody>
          <a:bodyPr wrap="none" rtlCol="0" anchor="t"/>
          <a:lstStyle/>
          <a:p>
            <a:pPr marL="0" indent="0">
              <a:lnSpc>
                <a:spcPts val="1940"/>
              </a:lnSpc>
              <a:buNone/>
            </a:pPr>
            <a:r>
              <a:rPr lang="en-US" sz="2000" b="1" dirty="0">
                <a:solidFill>
                  <a:srgbClr val="121212"/>
                </a:solidFill>
                <a:latin typeface="Red Hat Text" pitchFamily="34" charset="0"/>
                <a:ea typeface="Red Hat Text" pitchFamily="34" charset="-122"/>
                <a:cs typeface="Red Hat Text" pitchFamily="34" charset="-120"/>
              </a:rPr>
              <a:t>Colaboración con la máxima experiencia</a:t>
            </a:r>
            <a:endParaRPr lang="en-US" sz="2000" dirty="0"/>
          </a:p>
        </p:txBody>
      </p:sp>
      <p:sp>
        <p:nvSpPr>
          <p:cNvPr id="7" name="Text 4"/>
          <p:cNvSpPr/>
          <p:nvPr/>
        </p:nvSpPr>
        <p:spPr>
          <a:xfrm>
            <a:off x="753904" y="1685529"/>
            <a:ext cx="7636193" cy="804029"/>
          </a:xfrm>
          <a:prstGeom prst="rect">
            <a:avLst/>
          </a:prstGeom>
          <a:noFill/>
          <a:ln/>
        </p:spPr>
        <p:txBody>
          <a:bodyPr wrap="square" rtlCol="0" anchor="t"/>
          <a:lstStyle/>
          <a:p>
            <a:pPr marL="0" indent="0" algn="just">
              <a:lnSpc>
                <a:spcPts val="2111"/>
              </a:lnSpc>
              <a:buNone/>
            </a:pPr>
            <a:r>
              <a:rPr lang="en-US" dirty="0">
                <a:solidFill>
                  <a:srgbClr val="121212"/>
                </a:solidFill>
                <a:latin typeface="Roboto" pitchFamily="34" charset="0"/>
                <a:ea typeface="Roboto" pitchFamily="34" charset="-122"/>
                <a:cs typeface="Roboto" pitchFamily="34" charset="-120"/>
              </a:rPr>
              <a:t>Hemos apostado en la integración del chip Tuya Smart en nuestra placa electrónica del kit de conexión, </a:t>
            </a:r>
            <a:r>
              <a:rPr lang="en-US" dirty="0" err="1">
                <a:solidFill>
                  <a:srgbClr val="121212"/>
                </a:solidFill>
                <a:latin typeface="Roboto" pitchFamily="34" charset="0"/>
                <a:ea typeface="Roboto" pitchFamily="34" charset="-122"/>
                <a:cs typeface="Roboto" pitchFamily="34" charset="-120"/>
              </a:rPr>
              <a:t>ya</a:t>
            </a:r>
            <a:r>
              <a:rPr lang="en-US" dirty="0">
                <a:solidFill>
                  <a:srgbClr val="121212"/>
                </a:solidFill>
                <a:latin typeface="Roboto" pitchFamily="34" charset="0"/>
                <a:ea typeface="Roboto" pitchFamily="34" charset="-122"/>
                <a:cs typeface="Roboto" pitchFamily="34" charset="-120"/>
              </a:rPr>
              <a:t> que, es un </a:t>
            </a:r>
            <a:r>
              <a:rPr lang="en-US" dirty="0" err="1">
                <a:solidFill>
                  <a:srgbClr val="121212"/>
                </a:solidFill>
                <a:latin typeface="Roboto" pitchFamily="34" charset="0"/>
                <a:ea typeface="Roboto" pitchFamily="34" charset="-122"/>
                <a:cs typeface="Roboto" pitchFamily="34" charset="-120"/>
              </a:rPr>
              <a:t>proveedor</a:t>
            </a:r>
            <a:r>
              <a:rPr lang="en-US" dirty="0">
                <a:solidFill>
                  <a:srgbClr val="121212"/>
                </a:solidFill>
                <a:latin typeface="Roboto" pitchFamily="34" charset="0"/>
                <a:ea typeface="Roboto" pitchFamily="34" charset="-122"/>
                <a:cs typeface="Roboto" pitchFamily="34" charset="-120"/>
              </a:rPr>
              <a:t> </a:t>
            </a:r>
            <a:r>
              <a:rPr lang="en-US" dirty="0" err="1">
                <a:solidFill>
                  <a:srgbClr val="121212"/>
                </a:solidFill>
                <a:latin typeface="Roboto" pitchFamily="34" charset="0"/>
                <a:ea typeface="Roboto" pitchFamily="34" charset="-122"/>
                <a:cs typeface="Roboto" pitchFamily="34" charset="-120"/>
              </a:rPr>
              <a:t>líder</a:t>
            </a:r>
            <a:r>
              <a:rPr lang="en-US" dirty="0">
                <a:solidFill>
                  <a:srgbClr val="121212"/>
                </a:solidFill>
                <a:latin typeface="Roboto" pitchFamily="34" charset="0"/>
                <a:ea typeface="Roboto" pitchFamily="34" charset="-122"/>
                <a:cs typeface="Roboto" pitchFamily="34" charset="-120"/>
              </a:rPr>
              <a:t> a </a:t>
            </a:r>
            <a:r>
              <a:rPr lang="en-US" dirty="0" err="1">
                <a:solidFill>
                  <a:srgbClr val="121212"/>
                </a:solidFill>
                <a:latin typeface="Roboto" pitchFamily="34" charset="0"/>
                <a:ea typeface="Roboto" pitchFamily="34" charset="-122"/>
                <a:cs typeface="Roboto" pitchFamily="34" charset="-120"/>
              </a:rPr>
              <a:t>nivel</a:t>
            </a:r>
            <a:r>
              <a:rPr lang="en-US" dirty="0">
                <a:solidFill>
                  <a:srgbClr val="121212"/>
                </a:solidFill>
                <a:latin typeface="Roboto" pitchFamily="34" charset="0"/>
                <a:ea typeface="Roboto" pitchFamily="34" charset="-122"/>
                <a:cs typeface="Roboto" pitchFamily="34" charset="-120"/>
              </a:rPr>
              <a:t> mundial de servicios de plataforma en la nube, en el que las grandes marcas mundiales ya trabajan con sus servicios.</a:t>
            </a:r>
            <a:endParaRPr lang="en-US" dirty="0"/>
          </a:p>
        </p:txBody>
      </p:sp>
      <p:sp>
        <p:nvSpPr>
          <p:cNvPr id="8" name="Shape 5"/>
          <p:cNvSpPr/>
          <p:nvPr/>
        </p:nvSpPr>
        <p:spPr>
          <a:xfrm>
            <a:off x="557092" y="3338623"/>
            <a:ext cx="7971234" cy="2065016"/>
          </a:xfrm>
          <a:prstGeom prst="roundRect">
            <a:avLst>
              <a:gd name="adj" fmla="val 2030"/>
            </a:avLst>
          </a:prstGeom>
          <a:solidFill>
            <a:srgbClr val="F3E8E8"/>
          </a:solidFill>
          <a:ln/>
        </p:spPr>
        <p:txBody>
          <a:bodyPr/>
          <a:lstStyle/>
          <a:p>
            <a:endParaRPr lang="es-ES"/>
          </a:p>
        </p:txBody>
      </p:sp>
      <p:sp>
        <p:nvSpPr>
          <p:cNvPr id="9" name="Text 6"/>
          <p:cNvSpPr/>
          <p:nvPr/>
        </p:nvSpPr>
        <p:spPr>
          <a:xfrm>
            <a:off x="753904" y="3576936"/>
            <a:ext cx="3531513" cy="246459"/>
          </a:xfrm>
          <a:prstGeom prst="rect">
            <a:avLst/>
          </a:prstGeom>
          <a:noFill/>
          <a:ln/>
        </p:spPr>
        <p:txBody>
          <a:bodyPr wrap="none" rtlCol="0" anchor="t"/>
          <a:lstStyle/>
          <a:p>
            <a:pPr marL="0" indent="0">
              <a:lnSpc>
                <a:spcPts val="1940"/>
              </a:lnSpc>
              <a:buNone/>
            </a:pPr>
            <a:r>
              <a:rPr lang="en-US" sz="2000" b="1" dirty="0">
                <a:solidFill>
                  <a:srgbClr val="121212"/>
                </a:solidFill>
                <a:latin typeface="Red Hat Text" pitchFamily="34" charset="0"/>
                <a:ea typeface="Red Hat Text" pitchFamily="34" charset="-122"/>
                <a:cs typeface="Red Hat Text" pitchFamily="34" charset="-120"/>
              </a:rPr>
              <a:t>Kit de conexión Golden Shield Smart</a:t>
            </a:r>
            <a:endParaRPr lang="en-US" sz="2000" dirty="0"/>
          </a:p>
        </p:txBody>
      </p:sp>
      <p:sp>
        <p:nvSpPr>
          <p:cNvPr id="10" name="Text 7"/>
          <p:cNvSpPr/>
          <p:nvPr/>
        </p:nvSpPr>
        <p:spPr>
          <a:xfrm>
            <a:off x="753904" y="3945150"/>
            <a:ext cx="7636193" cy="804029"/>
          </a:xfrm>
          <a:prstGeom prst="rect">
            <a:avLst/>
          </a:prstGeom>
          <a:noFill/>
          <a:ln/>
        </p:spPr>
        <p:txBody>
          <a:bodyPr wrap="square" rtlCol="0" anchor="t"/>
          <a:lstStyle/>
          <a:p>
            <a:pPr marL="0" indent="0" algn="just">
              <a:lnSpc>
                <a:spcPts val="2111"/>
              </a:lnSpc>
              <a:buNone/>
            </a:pPr>
            <a:r>
              <a:rPr lang="en-US" dirty="0">
                <a:solidFill>
                  <a:srgbClr val="121212"/>
                </a:solidFill>
                <a:latin typeface="Roboto" pitchFamily="34" charset="0"/>
                <a:ea typeface="Roboto" pitchFamily="34" charset="-122"/>
                <a:cs typeface="Roboto" pitchFamily="34" charset="-120"/>
              </a:rPr>
              <a:t>Solo será posible controlar la cerradura Golden Shield mediante el móvil con nuestro kit de conexión, no será posible acceder de ninguna otra manera a través del </a:t>
            </a:r>
            <a:r>
              <a:rPr lang="en-US" dirty="0" err="1" smtClean="0">
                <a:solidFill>
                  <a:srgbClr val="121212"/>
                </a:solidFill>
                <a:latin typeface="Roboto" pitchFamily="34" charset="0"/>
                <a:ea typeface="Roboto" pitchFamily="34" charset="-122"/>
                <a:cs typeface="Roboto" pitchFamily="34" charset="-120"/>
              </a:rPr>
              <a:t>teléfono</a:t>
            </a:r>
            <a:r>
              <a:rPr lang="en-US" dirty="0" smtClean="0">
                <a:solidFill>
                  <a:srgbClr val="121212"/>
                </a:solidFill>
                <a:latin typeface="Roboto" pitchFamily="34" charset="0"/>
                <a:ea typeface="Roboto" pitchFamily="34" charset="-122"/>
                <a:cs typeface="Roboto" pitchFamily="34" charset="-120"/>
              </a:rPr>
              <a:t>. El </a:t>
            </a:r>
            <a:r>
              <a:rPr lang="en-US" dirty="0" err="1" smtClean="0">
                <a:solidFill>
                  <a:srgbClr val="121212"/>
                </a:solidFill>
                <a:latin typeface="Roboto" pitchFamily="34" charset="0"/>
                <a:ea typeface="Roboto" pitchFamily="34" charset="-122"/>
                <a:cs typeface="Roboto" pitchFamily="34" charset="-120"/>
              </a:rPr>
              <a:t>primero</a:t>
            </a:r>
            <a:r>
              <a:rPr lang="en-US" dirty="0" smtClean="0">
                <a:solidFill>
                  <a:srgbClr val="121212"/>
                </a:solidFill>
                <a:latin typeface="Roboto" pitchFamily="34" charset="0"/>
                <a:ea typeface="Roboto" pitchFamily="34" charset="-122"/>
                <a:cs typeface="Roboto" pitchFamily="34" charset="-120"/>
              </a:rPr>
              <a:t> </a:t>
            </a:r>
            <a:r>
              <a:rPr lang="en-US" dirty="0" err="1" smtClean="0">
                <a:solidFill>
                  <a:srgbClr val="121212"/>
                </a:solidFill>
                <a:latin typeface="Roboto" pitchFamily="34" charset="0"/>
                <a:ea typeface="Roboto" pitchFamily="34" charset="-122"/>
                <a:cs typeface="Roboto" pitchFamily="34" charset="-120"/>
              </a:rPr>
              <a:t>que</a:t>
            </a:r>
            <a:r>
              <a:rPr lang="en-US" dirty="0" smtClean="0">
                <a:solidFill>
                  <a:srgbClr val="121212"/>
                </a:solidFill>
                <a:latin typeface="Roboto" pitchFamily="34" charset="0"/>
                <a:ea typeface="Roboto" pitchFamily="34" charset="-122"/>
                <a:cs typeface="Roboto" pitchFamily="34" charset="-120"/>
              </a:rPr>
              <a:t> </a:t>
            </a:r>
            <a:r>
              <a:rPr lang="en-US" dirty="0" err="1" smtClean="0">
                <a:solidFill>
                  <a:srgbClr val="121212"/>
                </a:solidFill>
                <a:latin typeface="Roboto" pitchFamily="34" charset="0"/>
                <a:ea typeface="Roboto" pitchFamily="34" charset="-122"/>
                <a:cs typeface="Roboto" pitchFamily="34" charset="-120"/>
              </a:rPr>
              <a:t>vincule</a:t>
            </a:r>
            <a:r>
              <a:rPr lang="en-US" dirty="0" smtClean="0">
                <a:solidFill>
                  <a:srgbClr val="121212"/>
                </a:solidFill>
                <a:latin typeface="Roboto" pitchFamily="34" charset="0"/>
                <a:ea typeface="Roboto" pitchFamily="34" charset="-122"/>
                <a:cs typeface="Roboto" pitchFamily="34" charset="-120"/>
              </a:rPr>
              <a:t> la </a:t>
            </a:r>
            <a:r>
              <a:rPr lang="en-US" dirty="0" err="1" smtClean="0">
                <a:solidFill>
                  <a:srgbClr val="121212"/>
                </a:solidFill>
                <a:latin typeface="Roboto" pitchFamily="34" charset="0"/>
                <a:ea typeface="Roboto" pitchFamily="34" charset="-122"/>
                <a:cs typeface="Roboto" pitchFamily="34" charset="-120"/>
              </a:rPr>
              <a:t>cerradura</a:t>
            </a:r>
            <a:r>
              <a:rPr lang="en-US" dirty="0" smtClean="0">
                <a:solidFill>
                  <a:srgbClr val="121212"/>
                </a:solidFill>
                <a:latin typeface="Roboto" pitchFamily="34" charset="0"/>
                <a:ea typeface="Roboto" pitchFamily="34" charset="-122"/>
                <a:cs typeface="Roboto" pitchFamily="34" charset="-120"/>
              </a:rPr>
              <a:t> con un </a:t>
            </a:r>
            <a:r>
              <a:rPr lang="en-US" dirty="0" err="1" smtClean="0">
                <a:solidFill>
                  <a:srgbClr val="121212"/>
                </a:solidFill>
                <a:latin typeface="Roboto" pitchFamily="34" charset="0"/>
                <a:ea typeface="Roboto" pitchFamily="34" charset="-122"/>
                <a:cs typeface="Roboto" pitchFamily="34" charset="-120"/>
              </a:rPr>
              <a:t>teléfono</a:t>
            </a:r>
            <a:r>
              <a:rPr lang="en-US" dirty="0" smtClean="0">
                <a:solidFill>
                  <a:srgbClr val="121212"/>
                </a:solidFill>
                <a:latin typeface="Roboto" pitchFamily="34" charset="0"/>
                <a:ea typeface="Roboto" pitchFamily="34" charset="-122"/>
                <a:cs typeface="Roboto" pitchFamily="34" charset="-120"/>
              </a:rPr>
              <a:t> </a:t>
            </a:r>
            <a:r>
              <a:rPr lang="en-US" dirty="0" err="1" smtClean="0">
                <a:solidFill>
                  <a:srgbClr val="121212"/>
                </a:solidFill>
                <a:latin typeface="Roboto" pitchFamily="34" charset="0"/>
                <a:ea typeface="Roboto" pitchFamily="34" charset="-122"/>
                <a:cs typeface="Roboto" pitchFamily="34" charset="-120"/>
              </a:rPr>
              <a:t>será</a:t>
            </a:r>
            <a:r>
              <a:rPr lang="en-US" dirty="0" smtClean="0">
                <a:solidFill>
                  <a:srgbClr val="121212"/>
                </a:solidFill>
                <a:latin typeface="Roboto" pitchFamily="34" charset="0"/>
                <a:ea typeface="Roboto" pitchFamily="34" charset="-122"/>
                <a:cs typeface="Roboto" pitchFamily="34" charset="-120"/>
              </a:rPr>
              <a:t> el </a:t>
            </a:r>
            <a:r>
              <a:rPr lang="en-US" dirty="0" err="1" smtClean="0">
                <a:solidFill>
                  <a:srgbClr val="121212"/>
                </a:solidFill>
                <a:latin typeface="Roboto" pitchFamily="34" charset="0"/>
                <a:ea typeface="Roboto" pitchFamily="34" charset="-122"/>
                <a:cs typeface="Roboto" pitchFamily="34" charset="-120"/>
              </a:rPr>
              <a:t>administrador</a:t>
            </a:r>
            <a:r>
              <a:rPr lang="en-US" dirty="0" smtClean="0">
                <a:solidFill>
                  <a:srgbClr val="121212"/>
                </a:solidFill>
                <a:latin typeface="Roboto" pitchFamily="34" charset="0"/>
                <a:ea typeface="Roboto" pitchFamily="34" charset="-122"/>
                <a:cs typeface="Roboto" pitchFamily="34" charset="-120"/>
              </a:rPr>
              <a:t>, </a:t>
            </a:r>
            <a:r>
              <a:rPr lang="en-US" dirty="0" err="1" smtClean="0">
                <a:solidFill>
                  <a:srgbClr val="121212"/>
                </a:solidFill>
                <a:latin typeface="Roboto" pitchFamily="34" charset="0"/>
                <a:ea typeface="Roboto" pitchFamily="34" charset="-122"/>
                <a:cs typeface="Roboto" pitchFamily="34" charset="-120"/>
              </a:rPr>
              <a:t>siendo</a:t>
            </a:r>
            <a:r>
              <a:rPr lang="en-US" dirty="0" smtClean="0">
                <a:solidFill>
                  <a:srgbClr val="121212"/>
                </a:solidFill>
                <a:latin typeface="Roboto" pitchFamily="34" charset="0"/>
                <a:ea typeface="Roboto" pitchFamily="34" charset="-122"/>
                <a:cs typeface="Roboto" pitchFamily="34" charset="-120"/>
              </a:rPr>
              <a:t> </a:t>
            </a:r>
            <a:r>
              <a:rPr lang="en-US" dirty="0" err="1" smtClean="0">
                <a:solidFill>
                  <a:srgbClr val="121212"/>
                </a:solidFill>
                <a:latin typeface="Roboto" pitchFamily="34" charset="0"/>
                <a:ea typeface="Roboto" pitchFamily="34" charset="-122"/>
                <a:cs typeface="Roboto" pitchFamily="34" charset="-120"/>
              </a:rPr>
              <a:t>éste</a:t>
            </a:r>
            <a:r>
              <a:rPr lang="en-US" dirty="0" smtClean="0">
                <a:solidFill>
                  <a:srgbClr val="121212"/>
                </a:solidFill>
                <a:latin typeface="Roboto" pitchFamily="34" charset="0"/>
                <a:ea typeface="Roboto" pitchFamily="34" charset="-122"/>
                <a:cs typeface="Roboto" pitchFamily="34" charset="-120"/>
              </a:rPr>
              <a:t> el </a:t>
            </a:r>
            <a:r>
              <a:rPr lang="en-US" dirty="0" err="1" smtClean="0">
                <a:solidFill>
                  <a:srgbClr val="121212"/>
                </a:solidFill>
                <a:latin typeface="Roboto" pitchFamily="34" charset="0"/>
                <a:ea typeface="Roboto" pitchFamily="34" charset="-122"/>
                <a:cs typeface="Roboto" pitchFamily="34" charset="-120"/>
              </a:rPr>
              <a:t>único</a:t>
            </a:r>
            <a:r>
              <a:rPr lang="en-US" dirty="0" smtClean="0">
                <a:solidFill>
                  <a:srgbClr val="121212"/>
                </a:solidFill>
                <a:latin typeface="Roboto" pitchFamily="34" charset="0"/>
                <a:ea typeface="Roboto" pitchFamily="34" charset="-122"/>
                <a:cs typeface="Roboto" pitchFamily="34" charset="-120"/>
              </a:rPr>
              <a:t> </a:t>
            </a:r>
            <a:r>
              <a:rPr lang="en-US" dirty="0" err="1" smtClean="0">
                <a:solidFill>
                  <a:srgbClr val="121212"/>
                </a:solidFill>
                <a:latin typeface="Roboto" pitchFamily="34" charset="0"/>
                <a:ea typeface="Roboto" pitchFamily="34" charset="-122"/>
                <a:cs typeface="Roboto" pitchFamily="34" charset="-120"/>
              </a:rPr>
              <a:t>que</a:t>
            </a:r>
            <a:r>
              <a:rPr lang="en-US" dirty="0" smtClean="0">
                <a:solidFill>
                  <a:srgbClr val="121212"/>
                </a:solidFill>
                <a:latin typeface="Roboto" pitchFamily="34" charset="0"/>
                <a:ea typeface="Roboto" pitchFamily="34" charset="-122"/>
                <a:cs typeface="Roboto" pitchFamily="34" charset="-120"/>
              </a:rPr>
              <a:t> </a:t>
            </a:r>
            <a:r>
              <a:rPr lang="en-US" dirty="0" err="1" smtClean="0">
                <a:solidFill>
                  <a:srgbClr val="121212"/>
                </a:solidFill>
                <a:latin typeface="Roboto" pitchFamily="34" charset="0"/>
                <a:ea typeface="Roboto" pitchFamily="34" charset="-122"/>
                <a:cs typeface="Roboto" pitchFamily="34" charset="-120"/>
              </a:rPr>
              <a:t>pueda</a:t>
            </a:r>
            <a:r>
              <a:rPr lang="en-US" dirty="0" smtClean="0">
                <a:solidFill>
                  <a:srgbClr val="121212"/>
                </a:solidFill>
                <a:latin typeface="Roboto" pitchFamily="34" charset="0"/>
                <a:ea typeface="Roboto" pitchFamily="34" charset="-122"/>
                <a:cs typeface="Roboto" pitchFamily="34" charset="-120"/>
              </a:rPr>
              <a:t> </a:t>
            </a:r>
            <a:r>
              <a:rPr lang="en-US" dirty="0" err="1" smtClean="0">
                <a:solidFill>
                  <a:srgbClr val="121212"/>
                </a:solidFill>
                <a:latin typeface="Roboto" pitchFamily="34" charset="0"/>
                <a:ea typeface="Roboto" pitchFamily="34" charset="-122"/>
                <a:cs typeface="Roboto" pitchFamily="34" charset="-120"/>
              </a:rPr>
              <a:t>añadir</a:t>
            </a:r>
            <a:r>
              <a:rPr lang="en-US" dirty="0" smtClean="0">
                <a:solidFill>
                  <a:srgbClr val="121212"/>
                </a:solidFill>
                <a:latin typeface="Roboto" pitchFamily="34" charset="0"/>
                <a:ea typeface="Roboto" pitchFamily="34" charset="-122"/>
                <a:cs typeface="Roboto" pitchFamily="34" charset="-120"/>
              </a:rPr>
              <a:t> </a:t>
            </a:r>
            <a:r>
              <a:rPr lang="en-US" dirty="0" err="1" smtClean="0">
                <a:solidFill>
                  <a:srgbClr val="121212"/>
                </a:solidFill>
                <a:latin typeface="Roboto" pitchFamily="34" charset="0"/>
                <a:ea typeface="Roboto" pitchFamily="34" charset="-122"/>
                <a:cs typeface="Roboto" pitchFamily="34" charset="-120"/>
              </a:rPr>
              <a:t>hasta</a:t>
            </a:r>
            <a:r>
              <a:rPr lang="en-US" dirty="0" smtClean="0">
                <a:solidFill>
                  <a:srgbClr val="121212"/>
                </a:solidFill>
                <a:latin typeface="Roboto" pitchFamily="34" charset="0"/>
                <a:ea typeface="Roboto" pitchFamily="34" charset="-122"/>
                <a:cs typeface="Roboto" pitchFamily="34" charset="-120"/>
              </a:rPr>
              <a:t> </a:t>
            </a:r>
            <a:r>
              <a:rPr lang="en-US" dirty="0" smtClean="0">
                <a:solidFill>
                  <a:srgbClr val="121212"/>
                </a:solidFill>
                <a:latin typeface="Roboto" pitchFamily="34" charset="0"/>
                <a:ea typeface="Roboto" pitchFamily="34" charset="-122"/>
                <a:cs typeface="Roboto" pitchFamily="34" charset="-120"/>
              </a:rPr>
              <a:t>19</a:t>
            </a:r>
            <a:r>
              <a:rPr lang="en-US" dirty="0" smtClean="0">
                <a:solidFill>
                  <a:srgbClr val="121212"/>
                </a:solidFill>
                <a:latin typeface="Roboto" pitchFamily="34" charset="0"/>
                <a:ea typeface="Roboto" pitchFamily="34" charset="-122"/>
                <a:cs typeface="Roboto" pitchFamily="34" charset="-120"/>
              </a:rPr>
              <a:t> </a:t>
            </a:r>
            <a:r>
              <a:rPr lang="en-US" dirty="0" err="1" smtClean="0">
                <a:solidFill>
                  <a:srgbClr val="121212"/>
                </a:solidFill>
                <a:latin typeface="Roboto" pitchFamily="34" charset="0"/>
                <a:ea typeface="Roboto" pitchFamily="34" charset="-122"/>
                <a:cs typeface="Roboto" pitchFamily="34" charset="-120"/>
              </a:rPr>
              <a:t>usuarios</a:t>
            </a:r>
            <a:r>
              <a:rPr lang="en-US" dirty="0" smtClean="0">
                <a:solidFill>
                  <a:srgbClr val="121212"/>
                </a:solidFill>
                <a:latin typeface="Roboto" pitchFamily="34" charset="0"/>
                <a:ea typeface="Roboto" pitchFamily="34" charset="-122"/>
                <a:cs typeface="Roboto" pitchFamily="34" charset="-120"/>
              </a:rPr>
              <a:t> en la App.</a:t>
            </a:r>
            <a:endParaRPr lang="en-US" dirty="0"/>
          </a:p>
        </p:txBody>
      </p:sp>
      <p:sp>
        <p:nvSpPr>
          <p:cNvPr id="14" name="Text 11"/>
          <p:cNvSpPr/>
          <p:nvPr/>
        </p:nvSpPr>
        <p:spPr>
          <a:xfrm>
            <a:off x="753904" y="5403639"/>
            <a:ext cx="7636193" cy="268010"/>
          </a:xfrm>
          <a:prstGeom prst="rect">
            <a:avLst/>
          </a:prstGeom>
          <a:noFill/>
          <a:ln/>
        </p:spPr>
        <p:txBody>
          <a:bodyPr wrap="none" rtlCol="0" anchor="t"/>
          <a:lstStyle/>
          <a:p>
            <a:pPr marL="0" indent="0">
              <a:lnSpc>
                <a:spcPts val="2111"/>
              </a:lnSpc>
              <a:buNone/>
            </a:pPr>
            <a:endParaRPr lang="en-US" sz="1500" dirty="0"/>
          </a:p>
        </p:txBody>
      </p:sp>
      <p:sp>
        <p:nvSpPr>
          <p:cNvPr id="15" name="Shape 12"/>
          <p:cNvSpPr/>
          <p:nvPr/>
        </p:nvSpPr>
        <p:spPr>
          <a:xfrm>
            <a:off x="586383" y="5671649"/>
            <a:ext cx="7971234" cy="2107419"/>
          </a:xfrm>
          <a:prstGeom prst="roundRect">
            <a:avLst>
              <a:gd name="adj" fmla="val 2030"/>
            </a:avLst>
          </a:prstGeom>
          <a:solidFill>
            <a:srgbClr val="F3E8E8"/>
          </a:solidFill>
          <a:ln/>
        </p:spPr>
        <p:txBody>
          <a:bodyPr/>
          <a:lstStyle/>
          <a:p>
            <a:endParaRPr lang="es-ES"/>
          </a:p>
        </p:txBody>
      </p:sp>
      <p:sp>
        <p:nvSpPr>
          <p:cNvPr id="16" name="Text 13"/>
          <p:cNvSpPr/>
          <p:nvPr/>
        </p:nvSpPr>
        <p:spPr>
          <a:xfrm>
            <a:off x="753904" y="5887121"/>
            <a:ext cx="1971318" cy="246459"/>
          </a:xfrm>
          <a:prstGeom prst="rect">
            <a:avLst/>
          </a:prstGeom>
          <a:noFill/>
          <a:ln/>
        </p:spPr>
        <p:txBody>
          <a:bodyPr wrap="none" rtlCol="0" anchor="t"/>
          <a:lstStyle/>
          <a:p>
            <a:pPr marL="0" indent="0">
              <a:lnSpc>
                <a:spcPts val="1940"/>
              </a:lnSpc>
              <a:buNone/>
            </a:pPr>
            <a:r>
              <a:rPr lang="en-US" sz="2000" b="1" dirty="0">
                <a:solidFill>
                  <a:srgbClr val="121212"/>
                </a:solidFill>
                <a:latin typeface="Red Hat Text" pitchFamily="34" charset="0"/>
                <a:ea typeface="Red Hat Text" pitchFamily="34" charset="-122"/>
                <a:cs typeface="Red Hat Text" pitchFamily="34" charset="-120"/>
              </a:rPr>
              <a:t>Fácil uso de la APP</a:t>
            </a:r>
            <a:endParaRPr lang="en-US" sz="2000" dirty="0"/>
          </a:p>
        </p:txBody>
      </p:sp>
      <p:sp>
        <p:nvSpPr>
          <p:cNvPr id="17" name="Text 14"/>
          <p:cNvSpPr/>
          <p:nvPr/>
        </p:nvSpPr>
        <p:spPr>
          <a:xfrm>
            <a:off x="753904" y="6287234"/>
            <a:ext cx="7636193" cy="804029"/>
          </a:xfrm>
          <a:prstGeom prst="rect">
            <a:avLst/>
          </a:prstGeom>
          <a:noFill/>
          <a:ln/>
        </p:spPr>
        <p:txBody>
          <a:bodyPr wrap="square" rtlCol="0" anchor="t"/>
          <a:lstStyle/>
          <a:p>
            <a:pPr marL="0" indent="0" algn="just">
              <a:lnSpc>
                <a:spcPts val="2111"/>
              </a:lnSpc>
              <a:buNone/>
            </a:pPr>
            <a:r>
              <a:rPr lang="en-US" dirty="0">
                <a:solidFill>
                  <a:srgbClr val="121212"/>
                </a:solidFill>
                <a:latin typeface="Roboto" pitchFamily="34" charset="0"/>
                <a:ea typeface="Roboto" pitchFamily="34" charset="-122"/>
                <a:cs typeface="Roboto" pitchFamily="34" charset="-120"/>
              </a:rPr>
              <a:t>Una vez conectada la cerradura al kit de conexión, el uso es muy sencillo, tan solo tendrás que crear el acceso directo de nuestra cerradura </a:t>
            </a:r>
            <a:r>
              <a:rPr lang="en-US" dirty="0" err="1">
                <a:solidFill>
                  <a:srgbClr val="121212"/>
                </a:solidFill>
                <a:latin typeface="Roboto" pitchFamily="34" charset="0"/>
                <a:ea typeface="Roboto" pitchFamily="34" charset="-122"/>
                <a:cs typeface="Roboto" pitchFamily="34" charset="-120"/>
              </a:rPr>
              <a:t>en</a:t>
            </a:r>
            <a:r>
              <a:rPr lang="en-US" dirty="0">
                <a:solidFill>
                  <a:srgbClr val="121212"/>
                </a:solidFill>
                <a:latin typeface="Roboto" pitchFamily="34" charset="0"/>
                <a:ea typeface="Roboto" pitchFamily="34" charset="-122"/>
                <a:cs typeface="Roboto" pitchFamily="34" charset="-120"/>
              </a:rPr>
              <a:t> </a:t>
            </a:r>
            <a:r>
              <a:rPr lang="en-US" dirty="0" err="1">
                <a:solidFill>
                  <a:srgbClr val="121212"/>
                </a:solidFill>
                <a:latin typeface="Roboto" pitchFamily="34" charset="0"/>
                <a:ea typeface="Roboto" pitchFamily="34" charset="-122"/>
                <a:cs typeface="Roboto" pitchFamily="34" charset="-120"/>
              </a:rPr>
              <a:t>tu</a:t>
            </a:r>
            <a:r>
              <a:rPr lang="en-US" dirty="0">
                <a:solidFill>
                  <a:srgbClr val="121212"/>
                </a:solidFill>
                <a:latin typeface="Roboto" pitchFamily="34" charset="0"/>
                <a:ea typeface="Roboto" pitchFamily="34" charset="-122"/>
                <a:cs typeface="Roboto" pitchFamily="34" charset="-120"/>
              </a:rPr>
              <a:t> teléfono móvil para que sea fácil acceder. Una vez accedas solo tendrás que pulsar al botón Abrir/Cerrar para que la cerradura actúe rápidamente.</a:t>
            </a:r>
            <a:endParaRPr lang="en-US" dirty="0"/>
          </a:p>
        </p:txBody>
      </p:sp>
      <p:sp>
        <p:nvSpPr>
          <p:cNvPr id="18" name="Text 15"/>
          <p:cNvSpPr/>
          <p:nvPr/>
        </p:nvSpPr>
        <p:spPr>
          <a:xfrm>
            <a:off x="586383" y="7511058"/>
            <a:ext cx="7971234" cy="268010"/>
          </a:xfrm>
          <a:prstGeom prst="rect">
            <a:avLst/>
          </a:prstGeom>
          <a:noFill/>
          <a:ln/>
        </p:spPr>
        <p:txBody>
          <a:bodyPr wrap="none" rtlCol="0" anchor="t"/>
          <a:lstStyle/>
          <a:p>
            <a:pPr marL="0" indent="0">
              <a:lnSpc>
                <a:spcPts val="2111"/>
              </a:lnSpc>
              <a:buNone/>
            </a:pPr>
            <a:endParaRPr lang="en-US" sz="1319" dirty="0"/>
          </a:p>
        </p:txBody>
      </p:sp>
      <p:sp>
        <p:nvSpPr>
          <p:cNvPr id="19" name="Text 14"/>
          <p:cNvSpPr/>
          <p:nvPr/>
        </p:nvSpPr>
        <p:spPr>
          <a:xfrm>
            <a:off x="586383" y="4867620"/>
            <a:ext cx="7636193" cy="804029"/>
          </a:xfrm>
          <a:prstGeom prst="rect">
            <a:avLst/>
          </a:prstGeom>
          <a:noFill/>
          <a:ln/>
        </p:spPr>
        <p:txBody>
          <a:bodyPr wrap="square" rtlCol="0" anchor="t"/>
          <a:lstStyle/>
          <a:p>
            <a:pPr marL="0" indent="0" algn="just">
              <a:lnSpc>
                <a:spcPts val="2111"/>
              </a:lnSpc>
              <a:buNone/>
            </a:pP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AFA"/>
          </a:solidFill>
          <a:ln/>
        </p:spPr>
        <p:txBody>
          <a:bodyPr/>
          <a:lstStyle/>
          <a:p>
            <a:endParaRPr lang="es-ES"/>
          </a:p>
        </p:txBody>
      </p:sp>
      <p:pic>
        <p:nvPicPr>
          <p:cNvPr id="3" name="Image 0" descr="preencoded.png"/>
          <p:cNvPicPr>
            <a:picLocks noChangeAspect="1"/>
          </p:cNvPicPr>
          <p:nvPr/>
        </p:nvPicPr>
        <p:blipFill>
          <a:blip r:embed="rId3"/>
          <a:stretch>
            <a:fillRect/>
          </a:stretch>
        </p:blipFill>
        <p:spPr>
          <a:xfrm>
            <a:off x="8409027" y="0"/>
            <a:ext cx="7454749" cy="8229600"/>
          </a:xfrm>
          <a:prstGeom prst="rect">
            <a:avLst/>
          </a:prstGeom>
        </p:spPr>
      </p:pic>
      <p:sp>
        <p:nvSpPr>
          <p:cNvPr id="4" name="Text 1"/>
          <p:cNvSpPr/>
          <p:nvPr/>
        </p:nvSpPr>
        <p:spPr>
          <a:xfrm>
            <a:off x="734973" y="233916"/>
            <a:ext cx="5049917" cy="494109"/>
          </a:xfrm>
          <a:prstGeom prst="rect">
            <a:avLst/>
          </a:prstGeom>
          <a:noFill/>
          <a:ln/>
        </p:spPr>
        <p:txBody>
          <a:bodyPr wrap="none" rtlCol="0" anchor="t"/>
          <a:lstStyle/>
          <a:p>
            <a:pPr marL="0" indent="0">
              <a:lnSpc>
                <a:spcPts val="3891"/>
              </a:lnSpc>
              <a:buNone/>
            </a:pPr>
            <a:r>
              <a:rPr lang="en-US" sz="3200" b="1" dirty="0">
                <a:solidFill>
                  <a:srgbClr val="1F1E1E"/>
                </a:solidFill>
                <a:latin typeface="Red Hat Text" pitchFamily="34" charset="0"/>
                <a:ea typeface="Red Hat Text" pitchFamily="34" charset="-122"/>
                <a:cs typeface="Red Hat Text" pitchFamily="34" charset="-120"/>
              </a:rPr>
              <a:t>Smart Life GOLDEN SHIELD</a:t>
            </a:r>
            <a:endParaRPr lang="en-US" sz="3200" b="1" dirty="0"/>
          </a:p>
        </p:txBody>
      </p:sp>
      <p:sp>
        <p:nvSpPr>
          <p:cNvPr id="5" name="Shape 2"/>
          <p:cNvSpPr/>
          <p:nvPr/>
        </p:nvSpPr>
        <p:spPr>
          <a:xfrm>
            <a:off x="734973" y="2753838"/>
            <a:ext cx="7674054" cy="1477919"/>
          </a:xfrm>
          <a:prstGeom prst="roundRect">
            <a:avLst>
              <a:gd name="adj" fmla="val 2476"/>
            </a:avLst>
          </a:prstGeom>
          <a:solidFill>
            <a:srgbClr val="F3E8E8"/>
          </a:solidFill>
          <a:ln/>
        </p:spPr>
        <p:txBody>
          <a:bodyPr/>
          <a:lstStyle/>
          <a:p>
            <a:endParaRPr lang="es-ES"/>
          </a:p>
        </p:txBody>
      </p:sp>
      <p:sp>
        <p:nvSpPr>
          <p:cNvPr id="6" name="Text 3"/>
          <p:cNvSpPr/>
          <p:nvPr/>
        </p:nvSpPr>
        <p:spPr>
          <a:xfrm>
            <a:off x="944880" y="2753839"/>
            <a:ext cx="3041809" cy="308729"/>
          </a:xfrm>
          <a:prstGeom prst="rect">
            <a:avLst/>
          </a:prstGeom>
          <a:noFill/>
          <a:ln/>
        </p:spPr>
        <p:txBody>
          <a:bodyPr wrap="none" rtlCol="0" anchor="t"/>
          <a:lstStyle/>
          <a:p>
            <a:pPr marL="0" indent="0" algn="l">
              <a:lnSpc>
                <a:spcPts val="2432"/>
              </a:lnSpc>
              <a:buNone/>
            </a:pPr>
            <a:r>
              <a:rPr lang="en-US" sz="2000" b="1" dirty="0">
                <a:solidFill>
                  <a:srgbClr val="121212"/>
                </a:solidFill>
                <a:latin typeface="Red Hat Text" pitchFamily="34" charset="0"/>
                <a:ea typeface="Red Hat Text" pitchFamily="34" charset="-122"/>
                <a:cs typeface="Red Hat Text" pitchFamily="34" charset="-120"/>
              </a:rPr>
              <a:t>Notificación Batería Baja</a:t>
            </a:r>
            <a:endParaRPr lang="en-US" sz="2000" dirty="0"/>
          </a:p>
        </p:txBody>
      </p:sp>
      <p:sp>
        <p:nvSpPr>
          <p:cNvPr id="7" name="Text 4"/>
          <p:cNvSpPr/>
          <p:nvPr/>
        </p:nvSpPr>
        <p:spPr>
          <a:xfrm>
            <a:off x="847963" y="3128844"/>
            <a:ext cx="7254240" cy="671989"/>
          </a:xfrm>
          <a:prstGeom prst="rect">
            <a:avLst/>
          </a:prstGeom>
          <a:noFill/>
          <a:ln/>
        </p:spPr>
        <p:txBody>
          <a:bodyPr wrap="square" rtlCol="0" anchor="t"/>
          <a:lstStyle/>
          <a:p>
            <a:pPr algn="just">
              <a:lnSpc>
                <a:spcPts val="2646"/>
              </a:lnSpc>
            </a:pPr>
            <a:r>
              <a:rPr lang="en-US" dirty="0">
                <a:solidFill>
                  <a:srgbClr val="121212"/>
                </a:solidFill>
                <a:latin typeface="Roboto" pitchFamily="34" charset="0"/>
                <a:ea typeface="Roboto" pitchFamily="34" charset="-122"/>
                <a:cs typeface="Roboto" pitchFamily="34" charset="-120"/>
              </a:rPr>
              <a:t>Una vez que la cerradura detecte que las pilas estén bajas aparte de avisar acústicamente como siempre, avisará mediante notificaciones en la app.</a:t>
            </a:r>
            <a:endParaRPr lang="en-US" dirty="0"/>
          </a:p>
        </p:txBody>
      </p:sp>
      <p:sp>
        <p:nvSpPr>
          <p:cNvPr id="8" name="Shape 5"/>
          <p:cNvSpPr/>
          <p:nvPr/>
        </p:nvSpPr>
        <p:spPr>
          <a:xfrm>
            <a:off x="744386" y="4407549"/>
            <a:ext cx="7674054" cy="1550011"/>
          </a:xfrm>
          <a:prstGeom prst="roundRect">
            <a:avLst>
              <a:gd name="adj" fmla="val 2476"/>
            </a:avLst>
          </a:prstGeom>
          <a:solidFill>
            <a:srgbClr val="F3E8E8"/>
          </a:solidFill>
          <a:ln/>
        </p:spPr>
        <p:txBody>
          <a:bodyPr/>
          <a:lstStyle/>
          <a:p>
            <a:endParaRPr lang="es-ES" dirty="0"/>
          </a:p>
        </p:txBody>
      </p:sp>
      <p:sp>
        <p:nvSpPr>
          <p:cNvPr id="9" name="Text 6"/>
          <p:cNvSpPr/>
          <p:nvPr/>
        </p:nvSpPr>
        <p:spPr>
          <a:xfrm>
            <a:off x="944880" y="4428816"/>
            <a:ext cx="3530203" cy="308729"/>
          </a:xfrm>
          <a:prstGeom prst="rect">
            <a:avLst/>
          </a:prstGeom>
          <a:noFill/>
          <a:ln/>
        </p:spPr>
        <p:txBody>
          <a:bodyPr wrap="none" rtlCol="0" anchor="t"/>
          <a:lstStyle/>
          <a:p>
            <a:pPr marL="0" indent="0" algn="l">
              <a:lnSpc>
                <a:spcPts val="2432"/>
              </a:lnSpc>
              <a:buNone/>
            </a:pPr>
            <a:r>
              <a:rPr lang="en-US" sz="2000" b="1" dirty="0">
                <a:solidFill>
                  <a:srgbClr val="121212"/>
                </a:solidFill>
                <a:latin typeface="Red Hat Text" pitchFamily="34" charset="0"/>
                <a:ea typeface="Red Hat Text" pitchFamily="34" charset="-122"/>
                <a:cs typeface="Red Hat Text" pitchFamily="34" charset="-120"/>
              </a:rPr>
              <a:t>Notificación </a:t>
            </a:r>
            <a:r>
              <a:rPr lang="en-US" sz="2000" b="1" dirty="0" err="1">
                <a:solidFill>
                  <a:srgbClr val="121212"/>
                </a:solidFill>
                <a:latin typeface="Red Hat Text" pitchFamily="34" charset="0"/>
                <a:ea typeface="Red Hat Text" pitchFamily="34" charset="-122"/>
                <a:cs typeface="Red Hat Text" pitchFamily="34" charset="-120"/>
              </a:rPr>
              <a:t>Alarma</a:t>
            </a:r>
            <a:r>
              <a:rPr lang="en-US" sz="2000" b="1" dirty="0">
                <a:solidFill>
                  <a:srgbClr val="121212"/>
                </a:solidFill>
                <a:latin typeface="Red Hat Text" pitchFamily="34" charset="0"/>
                <a:ea typeface="Red Hat Text" pitchFamily="34" charset="-122"/>
                <a:cs typeface="Red Hat Text" pitchFamily="34" charset="-120"/>
              </a:rPr>
              <a:t> </a:t>
            </a:r>
            <a:r>
              <a:rPr lang="en-US" sz="2000" b="1" dirty="0" err="1" smtClean="0">
                <a:solidFill>
                  <a:srgbClr val="121212"/>
                </a:solidFill>
                <a:latin typeface="Red Hat Text" pitchFamily="34" charset="0"/>
                <a:ea typeface="Red Hat Text" pitchFamily="34" charset="-122"/>
                <a:cs typeface="Red Hat Text" pitchFamily="34" charset="-120"/>
              </a:rPr>
              <a:t>activada</a:t>
            </a:r>
            <a:endParaRPr lang="en-US" sz="2000" dirty="0"/>
          </a:p>
        </p:txBody>
      </p:sp>
      <p:sp>
        <p:nvSpPr>
          <p:cNvPr id="10" name="Text 7"/>
          <p:cNvSpPr/>
          <p:nvPr/>
        </p:nvSpPr>
        <p:spPr>
          <a:xfrm>
            <a:off x="944880" y="4848246"/>
            <a:ext cx="7254240" cy="671989"/>
          </a:xfrm>
          <a:prstGeom prst="rect">
            <a:avLst/>
          </a:prstGeom>
          <a:noFill/>
          <a:ln/>
        </p:spPr>
        <p:txBody>
          <a:bodyPr wrap="square" rtlCol="0" anchor="t"/>
          <a:lstStyle/>
          <a:p>
            <a:pPr marL="0" indent="0" algn="just">
              <a:lnSpc>
                <a:spcPts val="2646"/>
              </a:lnSpc>
              <a:buNone/>
            </a:pPr>
            <a:r>
              <a:rPr lang="en-US" dirty="0">
                <a:solidFill>
                  <a:srgbClr val="121212"/>
                </a:solidFill>
                <a:latin typeface="Roboto" pitchFamily="34" charset="0"/>
                <a:ea typeface="Roboto" pitchFamily="34" charset="-122"/>
                <a:cs typeface="Roboto" pitchFamily="34" charset="-120"/>
              </a:rPr>
              <a:t>Cuando se active la alarma, </a:t>
            </a:r>
            <a:r>
              <a:rPr lang="en-US" dirty="0" err="1">
                <a:solidFill>
                  <a:srgbClr val="121212"/>
                </a:solidFill>
                <a:latin typeface="Roboto" pitchFamily="34" charset="0"/>
                <a:ea typeface="Roboto" pitchFamily="34" charset="-122"/>
                <a:cs typeface="Roboto" pitchFamily="34" charset="-120"/>
              </a:rPr>
              <a:t>aparte</a:t>
            </a:r>
            <a:r>
              <a:rPr lang="en-US" dirty="0">
                <a:solidFill>
                  <a:srgbClr val="121212"/>
                </a:solidFill>
                <a:latin typeface="Roboto" pitchFamily="34" charset="0"/>
                <a:ea typeface="Roboto" pitchFamily="34" charset="-122"/>
                <a:cs typeface="Roboto" pitchFamily="34" charset="-120"/>
              </a:rPr>
              <a:t> de sonar la cerradura y el kit, sonará su teléfono y le llegarán notificaciones constantes hasta que se apague la </a:t>
            </a:r>
            <a:r>
              <a:rPr lang="en-US" dirty="0" err="1" smtClean="0">
                <a:solidFill>
                  <a:srgbClr val="121212"/>
                </a:solidFill>
                <a:latin typeface="Roboto" pitchFamily="34" charset="0"/>
                <a:ea typeface="Roboto" pitchFamily="34" charset="-122"/>
                <a:cs typeface="Roboto" pitchFamily="34" charset="-120"/>
              </a:rPr>
              <a:t>alarma</a:t>
            </a:r>
            <a:r>
              <a:rPr lang="en-US" dirty="0" smtClean="0">
                <a:solidFill>
                  <a:srgbClr val="121212"/>
                </a:solidFill>
                <a:latin typeface="Roboto" pitchFamily="34" charset="0"/>
                <a:ea typeface="Roboto" pitchFamily="34" charset="-122"/>
                <a:cs typeface="Roboto" pitchFamily="34" charset="-120"/>
              </a:rPr>
              <a:t> o se </a:t>
            </a:r>
            <a:r>
              <a:rPr lang="en-US" dirty="0" err="1" smtClean="0">
                <a:solidFill>
                  <a:srgbClr val="121212"/>
                </a:solidFill>
                <a:latin typeface="Roboto" pitchFamily="34" charset="0"/>
                <a:ea typeface="Roboto" pitchFamily="34" charset="-122"/>
                <a:cs typeface="Roboto" pitchFamily="34" charset="-120"/>
              </a:rPr>
              <a:t>desactive</a:t>
            </a:r>
            <a:r>
              <a:rPr lang="en-US" dirty="0" smtClean="0">
                <a:solidFill>
                  <a:srgbClr val="121212"/>
                </a:solidFill>
                <a:latin typeface="Roboto" pitchFamily="34" charset="0"/>
                <a:ea typeface="Roboto" pitchFamily="34" charset="-122"/>
                <a:cs typeface="Roboto" pitchFamily="34" charset="-120"/>
              </a:rPr>
              <a:t> </a:t>
            </a:r>
            <a:r>
              <a:rPr lang="en-US" dirty="0" err="1" smtClean="0">
                <a:solidFill>
                  <a:srgbClr val="121212"/>
                </a:solidFill>
                <a:latin typeface="Roboto" pitchFamily="34" charset="0"/>
                <a:ea typeface="Roboto" pitchFamily="34" charset="-122"/>
                <a:cs typeface="Roboto" pitchFamily="34" charset="-120"/>
              </a:rPr>
              <a:t>manualente</a:t>
            </a:r>
            <a:r>
              <a:rPr lang="en-US" dirty="0" smtClean="0">
                <a:solidFill>
                  <a:srgbClr val="121212"/>
                </a:solidFill>
                <a:latin typeface="Roboto" pitchFamily="34" charset="0"/>
                <a:ea typeface="Roboto" pitchFamily="34" charset="-122"/>
                <a:cs typeface="Roboto" pitchFamily="34" charset="-120"/>
              </a:rPr>
              <a:t>.</a:t>
            </a:r>
            <a:endParaRPr lang="en-US" dirty="0"/>
          </a:p>
        </p:txBody>
      </p:sp>
      <p:sp>
        <p:nvSpPr>
          <p:cNvPr id="11" name="Shape 8"/>
          <p:cNvSpPr/>
          <p:nvPr/>
        </p:nvSpPr>
        <p:spPr>
          <a:xfrm>
            <a:off x="734973" y="6177517"/>
            <a:ext cx="7674054" cy="1744548"/>
          </a:xfrm>
          <a:prstGeom prst="roundRect">
            <a:avLst>
              <a:gd name="adj" fmla="val 2030"/>
            </a:avLst>
          </a:prstGeom>
          <a:solidFill>
            <a:srgbClr val="F3E8E8"/>
          </a:solidFill>
          <a:ln/>
        </p:spPr>
        <p:txBody>
          <a:bodyPr/>
          <a:lstStyle/>
          <a:p>
            <a:endParaRPr lang="es-ES"/>
          </a:p>
        </p:txBody>
      </p:sp>
      <p:sp>
        <p:nvSpPr>
          <p:cNvPr id="12" name="Text 9"/>
          <p:cNvSpPr/>
          <p:nvPr/>
        </p:nvSpPr>
        <p:spPr>
          <a:xfrm>
            <a:off x="944880" y="6241315"/>
            <a:ext cx="3705344" cy="308729"/>
          </a:xfrm>
          <a:prstGeom prst="rect">
            <a:avLst/>
          </a:prstGeom>
          <a:noFill/>
          <a:ln/>
        </p:spPr>
        <p:txBody>
          <a:bodyPr wrap="none" rtlCol="0" anchor="t"/>
          <a:lstStyle/>
          <a:p>
            <a:pPr marL="0" indent="0" algn="l">
              <a:lnSpc>
                <a:spcPts val="2432"/>
              </a:lnSpc>
              <a:buNone/>
            </a:pPr>
            <a:r>
              <a:rPr lang="en-US" sz="2000" b="1" dirty="0">
                <a:solidFill>
                  <a:srgbClr val="121212"/>
                </a:solidFill>
                <a:latin typeface="Red Hat Text" pitchFamily="34" charset="0"/>
                <a:ea typeface="Red Hat Text" pitchFamily="34" charset="-122"/>
                <a:cs typeface="Red Hat Text" pitchFamily="34" charset="-120"/>
              </a:rPr>
              <a:t>Notificaciones de cada estado </a:t>
            </a:r>
            <a:endParaRPr lang="en-US" sz="2000" dirty="0"/>
          </a:p>
        </p:txBody>
      </p:sp>
      <p:sp>
        <p:nvSpPr>
          <p:cNvPr id="13" name="Text 10"/>
          <p:cNvSpPr/>
          <p:nvPr/>
        </p:nvSpPr>
        <p:spPr>
          <a:xfrm>
            <a:off x="944880" y="6549151"/>
            <a:ext cx="7254240" cy="1007983"/>
          </a:xfrm>
          <a:prstGeom prst="rect">
            <a:avLst/>
          </a:prstGeom>
          <a:noFill/>
          <a:ln/>
        </p:spPr>
        <p:txBody>
          <a:bodyPr wrap="square" rtlCol="0" anchor="t"/>
          <a:lstStyle/>
          <a:p>
            <a:pPr marL="0" indent="0" algn="just">
              <a:lnSpc>
                <a:spcPts val="2646"/>
              </a:lnSpc>
              <a:buNone/>
            </a:pPr>
            <a:r>
              <a:rPr lang="en-US" dirty="0">
                <a:solidFill>
                  <a:srgbClr val="121212"/>
                </a:solidFill>
                <a:latin typeface="Roboto" pitchFamily="34" charset="0"/>
                <a:ea typeface="Roboto" pitchFamily="34" charset="-122"/>
                <a:cs typeface="Roboto" pitchFamily="34" charset="-120"/>
              </a:rPr>
              <a:t>La cerradura estará continuamente mandando señales al kit de conexión para saber </a:t>
            </a:r>
            <a:r>
              <a:rPr lang="en-US" dirty="0" err="1">
                <a:solidFill>
                  <a:srgbClr val="121212"/>
                </a:solidFill>
                <a:latin typeface="Roboto" pitchFamily="34" charset="0"/>
                <a:ea typeface="Roboto" pitchFamily="34" charset="-122"/>
                <a:cs typeface="Roboto" pitchFamily="34" charset="-120"/>
              </a:rPr>
              <a:t>todos</a:t>
            </a:r>
            <a:r>
              <a:rPr lang="en-US" dirty="0">
                <a:solidFill>
                  <a:srgbClr val="121212"/>
                </a:solidFill>
                <a:latin typeface="Roboto" pitchFamily="34" charset="0"/>
                <a:ea typeface="Roboto" pitchFamily="34" charset="-122"/>
                <a:cs typeface="Roboto" pitchFamily="34" charset="-120"/>
              </a:rPr>
              <a:t> los </a:t>
            </a:r>
            <a:r>
              <a:rPr lang="en-US" dirty="0" err="1">
                <a:solidFill>
                  <a:srgbClr val="121212"/>
                </a:solidFill>
                <a:latin typeface="Roboto" pitchFamily="34" charset="0"/>
                <a:ea typeface="Roboto" pitchFamily="34" charset="-122"/>
                <a:cs typeface="Roboto" pitchFamily="34" charset="-120"/>
              </a:rPr>
              <a:t>estados</a:t>
            </a:r>
            <a:r>
              <a:rPr lang="en-US" dirty="0">
                <a:solidFill>
                  <a:srgbClr val="121212"/>
                </a:solidFill>
                <a:latin typeface="Roboto" pitchFamily="34" charset="0"/>
                <a:ea typeface="Roboto" pitchFamily="34" charset="-122"/>
                <a:cs typeface="Roboto" pitchFamily="34" charset="-120"/>
              </a:rPr>
              <a:t> en la que se encuentra en cada momento. </a:t>
            </a:r>
            <a:r>
              <a:rPr lang="en-US" dirty="0" smtClean="0">
                <a:solidFill>
                  <a:srgbClr val="121212"/>
                </a:solidFill>
                <a:latin typeface="Roboto" pitchFamily="34" charset="0"/>
                <a:ea typeface="Roboto" pitchFamily="34" charset="-122"/>
                <a:cs typeface="Roboto" pitchFamily="34" charset="-120"/>
              </a:rPr>
              <a:t> </a:t>
            </a:r>
            <a:r>
              <a:rPr lang="en-US" dirty="0" err="1">
                <a:solidFill>
                  <a:srgbClr val="121212"/>
                </a:solidFill>
                <a:latin typeface="Roboto" pitchFamily="34" charset="0"/>
                <a:ea typeface="Roboto" pitchFamily="34" charset="-122"/>
                <a:cs typeface="Roboto" pitchFamily="34" charset="-120"/>
              </a:rPr>
              <a:t>A</a:t>
            </a:r>
            <a:r>
              <a:rPr lang="en-US" dirty="0" err="1" smtClean="0">
                <a:solidFill>
                  <a:srgbClr val="121212"/>
                </a:solidFill>
                <a:latin typeface="Roboto" pitchFamily="34" charset="0"/>
                <a:ea typeface="Roboto" pitchFamily="34" charset="-122"/>
                <a:cs typeface="Roboto" pitchFamily="34" charset="-120"/>
              </a:rPr>
              <a:t>visará</a:t>
            </a:r>
            <a:r>
              <a:rPr lang="en-US" dirty="0" smtClean="0">
                <a:solidFill>
                  <a:srgbClr val="121212"/>
                </a:solidFill>
                <a:latin typeface="Roboto" pitchFamily="34" charset="0"/>
                <a:ea typeface="Roboto" pitchFamily="34" charset="-122"/>
                <a:cs typeface="Roboto" pitchFamily="34" charset="-120"/>
              </a:rPr>
              <a:t> </a:t>
            </a:r>
            <a:r>
              <a:rPr lang="en-US" dirty="0">
                <a:solidFill>
                  <a:srgbClr val="121212"/>
                </a:solidFill>
                <a:latin typeface="Roboto" pitchFamily="34" charset="0"/>
                <a:ea typeface="Roboto" pitchFamily="34" charset="-122"/>
                <a:cs typeface="Roboto" pitchFamily="34" charset="-120"/>
              </a:rPr>
              <a:t>cada vez que se abre y se cierra la cerradura.</a:t>
            </a:r>
            <a:endParaRPr lang="en-US" dirty="0"/>
          </a:p>
        </p:txBody>
      </p:sp>
      <p:sp>
        <p:nvSpPr>
          <p:cNvPr id="14" name="Shape 8"/>
          <p:cNvSpPr/>
          <p:nvPr/>
        </p:nvSpPr>
        <p:spPr>
          <a:xfrm>
            <a:off x="731000" y="1111297"/>
            <a:ext cx="7683467" cy="1493679"/>
          </a:xfrm>
          <a:prstGeom prst="roundRect">
            <a:avLst>
              <a:gd name="adj" fmla="val 2288"/>
            </a:avLst>
          </a:prstGeom>
          <a:solidFill>
            <a:srgbClr val="F3E8E8"/>
          </a:solidFill>
          <a:ln/>
        </p:spPr>
        <p:txBody>
          <a:bodyPr/>
          <a:lstStyle/>
          <a:p>
            <a:pPr>
              <a:lnSpc>
                <a:spcPts val="1940"/>
              </a:lnSpc>
            </a:pPr>
            <a:endParaRPr lang="en-US" b="1" dirty="0" smtClean="0">
              <a:solidFill>
                <a:srgbClr val="121212"/>
              </a:solidFill>
              <a:latin typeface="Red Hat Text" pitchFamily="34" charset="0"/>
              <a:ea typeface="Red Hat Text" pitchFamily="34" charset="-122"/>
            </a:endParaRPr>
          </a:p>
          <a:p>
            <a:pPr>
              <a:lnSpc>
                <a:spcPts val="1940"/>
              </a:lnSpc>
            </a:pPr>
            <a:endParaRPr lang="en-US" b="1" dirty="0" smtClean="0">
              <a:solidFill>
                <a:srgbClr val="121212"/>
              </a:solidFill>
              <a:latin typeface="Red Hat Text" pitchFamily="34" charset="0"/>
              <a:ea typeface="Red Hat Text" pitchFamily="34" charset="-122"/>
            </a:endParaRPr>
          </a:p>
          <a:p>
            <a:pPr algn="just">
              <a:lnSpc>
                <a:spcPts val="2111"/>
              </a:lnSpc>
            </a:pPr>
            <a:r>
              <a:rPr lang="en-US" dirty="0" err="1" smtClean="0">
                <a:solidFill>
                  <a:srgbClr val="121212"/>
                </a:solidFill>
                <a:latin typeface="Roboto"/>
                <a:ea typeface="Roboto"/>
                <a:cs typeface="Roboto" pitchFamily="34" charset="-120"/>
              </a:rPr>
              <a:t>Podrás</a:t>
            </a:r>
            <a:r>
              <a:rPr lang="en-US" dirty="0" smtClean="0">
                <a:solidFill>
                  <a:srgbClr val="121212"/>
                </a:solidFill>
                <a:latin typeface="Roboto"/>
                <a:ea typeface="Roboto"/>
                <a:cs typeface="Roboto" pitchFamily="34" charset="-120"/>
              </a:rPr>
              <a:t> </a:t>
            </a:r>
            <a:r>
              <a:rPr lang="en-US" dirty="0" err="1" smtClean="0">
                <a:solidFill>
                  <a:srgbClr val="121212"/>
                </a:solidFill>
                <a:latin typeface="Roboto"/>
                <a:ea typeface="Roboto"/>
                <a:cs typeface="Roboto" pitchFamily="34" charset="-120"/>
              </a:rPr>
              <a:t>controlar</a:t>
            </a:r>
            <a:r>
              <a:rPr lang="en-US" dirty="0" smtClean="0">
                <a:solidFill>
                  <a:srgbClr val="121212"/>
                </a:solidFill>
                <a:latin typeface="Roboto"/>
                <a:ea typeface="Roboto"/>
                <a:cs typeface="Roboto" pitchFamily="34" charset="-120"/>
              </a:rPr>
              <a:t> la </a:t>
            </a:r>
            <a:r>
              <a:rPr lang="en-US" dirty="0" err="1" smtClean="0">
                <a:solidFill>
                  <a:srgbClr val="121212"/>
                </a:solidFill>
                <a:latin typeface="Roboto"/>
                <a:ea typeface="Roboto"/>
                <a:cs typeface="Roboto" pitchFamily="34" charset="-120"/>
              </a:rPr>
              <a:t>cerradura</a:t>
            </a:r>
            <a:r>
              <a:rPr lang="en-US" dirty="0" smtClean="0">
                <a:solidFill>
                  <a:srgbClr val="121212"/>
                </a:solidFill>
                <a:latin typeface="Roboto"/>
                <a:ea typeface="Roboto"/>
                <a:cs typeface="Roboto" pitchFamily="34" charset="-120"/>
              </a:rPr>
              <a:t> </a:t>
            </a:r>
            <a:r>
              <a:rPr lang="en-US" dirty="0" err="1" smtClean="0">
                <a:solidFill>
                  <a:srgbClr val="121212"/>
                </a:solidFill>
                <a:latin typeface="Roboto"/>
                <a:ea typeface="Roboto"/>
                <a:cs typeface="Roboto" pitchFamily="34" charset="-120"/>
              </a:rPr>
              <a:t>desde</a:t>
            </a:r>
            <a:r>
              <a:rPr lang="en-US" dirty="0" smtClean="0">
                <a:solidFill>
                  <a:srgbClr val="121212"/>
                </a:solidFill>
                <a:latin typeface="Roboto"/>
                <a:ea typeface="Roboto"/>
                <a:cs typeface="Roboto" pitchFamily="34" charset="-120"/>
              </a:rPr>
              <a:t> </a:t>
            </a:r>
            <a:r>
              <a:rPr lang="en-US" dirty="0" err="1" smtClean="0">
                <a:solidFill>
                  <a:srgbClr val="121212"/>
                </a:solidFill>
                <a:latin typeface="Roboto"/>
                <a:ea typeface="Roboto"/>
                <a:cs typeface="Roboto" pitchFamily="34" charset="-120"/>
              </a:rPr>
              <a:t>cualquier</a:t>
            </a:r>
            <a:r>
              <a:rPr lang="en-US" dirty="0" smtClean="0">
                <a:solidFill>
                  <a:srgbClr val="121212"/>
                </a:solidFill>
                <a:latin typeface="Roboto"/>
                <a:ea typeface="Roboto"/>
                <a:cs typeface="Roboto" pitchFamily="34" charset="-120"/>
              </a:rPr>
              <a:t> </a:t>
            </a:r>
            <a:r>
              <a:rPr lang="en-US" dirty="0" err="1" smtClean="0">
                <a:solidFill>
                  <a:srgbClr val="121212"/>
                </a:solidFill>
                <a:latin typeface="Roboto"/>
                <a:ea typeface="Roboto"/>
                <a:cs typeface="Roboto" pitchFamily="34" charset="-120"/>
              </a:rPr>
              <a:t>lugar</a:t>
            </a:r>
            <a:r>
              <a:rPr lang="en-US" dirty="0" smtClean="0">
                <a:solidFill>
                  <a:srgbClr val="121212"/>
                </a:solidFill>
                <a:latin typeface="Roboto"/>
                <a:ea typeface="Roboto"/>
                <a:cs typeface="Roboto" pitchFamily="34" charset="-120"/>
              </a:rPr>
              <a:t>, </a:t>
            </a:r>
            <a:r>
              <a:rPr lang="en-US" dirty="0" err="1" smtClean="0">
                <a:solidFill>
                  <a:srgbClr val="121212"/>
                </a:solidFill>
                <a:latin typeface="Roboto"/>
                <a:ea typeface="Roboto"/>
                <a:cs typeface="Roboto" pitchFamily="34" charset="-120"/>
              </a:rPr>
              <a:t>sabrás</a:t>
            </a:r>
            <a:r>
              <a:rPr lang="en-US" dirty="0" smtClean="0">
                <a:solidFill>
                  <a:srgbClr val="121212"/>
                </a:solidFill>
                <a:latin typeface="Roboto"/>
                <a:ea typeface="Roboto"/>
                <a:cs typeface="Roboto" pitchFamily="34" charset="-120"/>
              </a:rPr>
              <a:t> </a:t>
            </a:r>
            <a:r>
              <a:rPr lang="en-US" dirty="0" err="1" smtClean="0">
                <a:solidFill>
                  <a:srgbClr val="121212"/>
                </a:solidFill>
                <a:latin typeface="Roboto"/>
                <a:ea typeface="Roboto"/>
                <a:cs typeface="Roboto" pitchFamily="34" charset="-120"/>
              </a:rPr>
              <a:t>su</a:t>
            </a:r>
            <a:r>
              <a:rPr lang="en-US" dirty="0" smtClean="0">
                <a:solidFill>
                  <a:srgbClr val="121212"/>
                </a:solidFill>
                <a:latin typeface="Roboto"/>
                <a:ea typeface="Roboto"/>
                <a:cs typeface="Roboto" pitchFamily="34" charset="-120"/>
              </a:rPr>
              <a:t> </a:t>
            </a:r>
            <a:r>
              <a:rPr lang="en-US" dirty="0" err="1" smtClean="0">
                <a:solidFill>
                  <a:srgbClr val="121212"/>
                </a:solidFill>
                <a:latin typeface="Roboto"/>
                <a:ea typeface="Roboto"/>
                <a:cs typeface="Roboto" pitchFamily="34" charset="-120"/>
              </a:rPr>
              <a:t>estado</a:t>
            </a:r>
            <a:r>
              <a:rPr lang="en-US" dirty="0" smtClean="0">
                <a:solidFill>
                  <a:srgbClr val="121212"/>
                </a:solidFill>
                <a:latin typeface="Roboto"/>
                <a:ea typeface="Roboto"/>
                <a:cs typeface="Roboto" pitchFamily="34" charset="-120"/>
              </a:rPr>
              <a:t> en </a:t>
            </a:r>
            <a:r>
              <a:rPr lang="en-US" dirty="0" err="1" smtClean="0">
                <a:solidFill>
                  <a:srgbClr val="121212"/>
                </a:solidFill>
                <a:latin typeface="Roboto"/>
                <a:ea typeface="Roboto"/>
                <a:cs typeface="Roboto" pitchFamily="34" charset="-120"/>
              </a:rPr>
              <a:t>cada</a:t>
            </a:r>
            <a:r>
              <a:rPr lang="en-US" dirty="0" smtClean="0">
                <a:solidFill>
                  <a:srgbClr val="121212"/>
                </a:solidFill>
                <a:latin typeface="Roboto"/>
                <a:ea typeface="Roboto"/>
                <a:cs typeface="Roboto" pitchFamily="34" charset="-120"/>
              </a:rPr>
              <a:t> </a:t>
            </a:r>
            <a:r>
              <a:rPr lang="en-US" dirty="0" err="1" smtClean="0">
                <a:solidFill>
                  <a:srgbClr val="121212"/>
                </a:solidFill>
                <a:latin typeface="Roboto"/>
                <a:ea typeface="Roboto"/>
                <a:cs typeface="Roboto" pitchFamily="34" charset="-120"/>
              </a:rPr>
              <a:t>momento</a:t>
            </a:r>
            <a:r>
              <a:rPr lang="en-US" dirty="0" smtClean="0">
                <a:solidFill>
                  <a:srgbClr val="121212"/>
                </a:solidFill>
                <a:latin typeface="Roboto"/>
                <a:ea typeface="Roboto"/>
                <a:cs typeface="Roboto" pitchFamily="34" charset="-120"/>
              </a:rPr>
              <a:t>. </a:t>
            </a:r>
            <a:r>
              <a:rPr lang="en-US" dirty="0" err="1" smtClean="0">
                <a:solidFill>
                  <a:srgbClr val="121212"/>
                </a:solidFill>
                <a:latin typeface="Roboto"/>
                <a:ea typeface="Roboto"/>
                <a:cs typeface="Roboto" pitchFamily="34" charset="-120"/>
              </a:rPr>
              <a:t>Podrás</a:t>
            </a:r>
            <a:r>
              <a:rPr lang="en-US" dirty="0" smtClean="0">
                <a:solidFill>
                  <a:srgbClr val="121212"/>
                </a:solidFill>
                <a:latin typeface="Roboto"/>
                <a:ea typeface="Roboto"/>
                <a:cs typeface="Roboto" pitchFamily="34" charset="-120"/>
              </a:rPr>
              <a:t> </a:t>
            </a:r>
            <a:r>
              <a:rPr lang="en-US" dirty="0" err="1" smtClean="0">
                <a:solidFill>
                  <a:srgbClr val="121212"/>
                </a:solidFill>
                <a:latin typeface="Roboto"/>
                <a:ea typeface="Roboto"/>
                <a:cs typeface="Roboto" pitchFamily="34" charset="-120"/>
              </a:rPr>
              <a:t>estar</a:t>
            </a:r>
            <a:r>
              <a:rPr lang="en-US" dirty="0" smtClean="0">
                <a:solidFill>
                  <a:srgbClr val="121212"/>
                </a:solidFill>
                <a:latin typeface="Roboto"/>
                <a:ea typeface="Roboto"/>
                <a:cs typeface="Roboto" pitchFamily="34" charset="-120"/>
              </a:rPr>
              <a:t> </a:t>
            </a:r>
            <a:r>
              <a:rPr lang="en-US" dirty="0" err="1" smtClean="0">
                <a:solidFill>
                  <a:srgbClr val="121212"/>
                </a:solidFill>
                <a:latin typeface="Roboto"/>
                <a:ea typeface="Roboto"/>
                <a:cs typeface="Roboto" pitchFamily="34" charset="-120"/>
              </a:rPr>
              <a:t>tranquilo</a:t>
            </a:r>
            <a:r>
              <a:rPr lang="en-US" dirty="0" smtClean="0">
                <a:solidFill>
                  <a:srgbClr val="121212"/>
                </a:solidFill>
                <a:latin typeface="Roboto"/>
                <a:ea typeface="Roboto"/>
                <a:cs typeface="Roboto" pitchFamily="34" charset="-120"/>
              </a:rPr>
              <a:t> </a:t>
            </a:r>
            <a:r>
              <a:rPr lang="en-US" dirty="0" err="1" smtClean="0">
                <a:solidFill>
                  <a:srgbClr val="121212"/>
                </a:solidFill>
                <a:latin typeface="Roboto"/>
                <a:ea typeface="Roboto"/>
                <a:cs typeface="Roboto" pitchFamily="34" charset="-120"/>
              </a:rPr>
              <a:t>cuando</a:t>
            </a:r>
            <a:r>
              <a:rPr lang="en-US" dirty="0" smtClean="0">
                <a:solidFill>
                  <a:srgbClr val="121212"/>
                </a:solidFill>
                <a:latin typeface="Roboto"/>
                <a:ea typeface="Roboto"/>
                <a:cs typeface="Roboto" pitchFamily="34" charset="-120"/>
              </a:rPr>
              <a:t> </a:t>
            </a:r>
            <a:r>
              <a:rPr lang="en-US" dirty="0" err="1" smtClean="0">
                <a:solidFill>
                  <a:srgbClr val="121212"/>
                </a:solidFill>
                <a:latin typeface="Roboto"/>
                <a:ea typeface="Roboto"/>
                <a:cs typeface="Roboto" pitchFamily="34" charset="-120"/>
              </a:rPr>
              <a:t>estés</a:t>
            </a:r>
            <a:r>
              <a:rPr lang="en-US" dirty="0" smtClean="0">
                <a:solidFill>
                  <a:srgbClr val="121212"/>
                </a:solidFill>
                <a:latin typeface="Roboto"/>
                <a:ea typeface="Roboto"/>
                <a:cs typeface="Roboto" pitchFamily="34" charset="-120"/>
              </a:rPr>
              <a:t> </a:t>
            </a:r>
            <a:r>
              <a:rPr lang="en-US" dirty="0" err="1" smtClean="0">
                <a:solidFill>
                  <a:srgbClr val="121212"/>
                </a:solidFill>
                <a:latin typeface="Roboto"/>
                <a:ea typeface="Roboto"/>
                <a:cs typeface="Roboto" pitchFamily="34" charset="-120"/>
              </a:rPr>
              <a:t>fuera</a:t>
            </a:r>
            <a:r>
              <a:rPr lang="en-US" dirty="0" smtClean="0">
                <a:solidFill>
                  <a:srgbClr val="121212"/>
                </a:solidFill>
                <a:latin typeface="Roboto"/>
                <a:ea typeface="Roboto"/>
                <a:cs typeface="Roboto" pitchFamily="34" charset="-120"/>
              </a:rPr>
              <a:t> de casa, </a:t>
            </a:r>
            <a:r>
              <a:rPr lang="en-US" dirty="0" err="1" smtClean="0">
                <a:solidFill>
                  <a:srgbClr val="121212"/>
                </a:solidFill>
                <a:latin typeface="Roboto"/>
                <a:ea typeface="Roboto"/>
                <a:cs typeface="Roboto" pitchFamily="34" charset="-120"/>
              </a:rPr>
              <a:t>porque</a:t>
            </a:r>
            <a:r>
              <a:rPr lang="en-US" dirty="0" smtClean="0">
                <a:solidFill>
                  <a:srgbClr val="121212"/>
                </a:solidFill>
                <a:latin typeface="Roboto"/>
                <a:ea typeface="Roboto"/>
                <a:cs typeface="Roboto" pitchFamily="34" charset="-120"/>
              </a:rPr>
              <a:t> </a:t>
            </a:r>
            <a:r>
              <a:rPr lang="en-US" dirty="0" err="1" smtClean="0">
                <a:solidFill>
                  <a:srgbClr val="121212"/>
                </a:solidFill>
                <a:latin typeface="Roboto"/>
                <a:ea typeface="Roboto"/>
                <a:cs typeface="Roboto" pitchFamily="34" charset="-120"/>
              </a:rPr>
              <a:t>tendrás</a:t>
            </a:r>
            <a:r>
              <a:rPr lang="en-US" dirty="0" smtClean="0">
                <a:solidFill>
                  <a:srgbClr val="121212"/>
                </a:solidFill>
                <a:latin typeface="Roboto"/>
                <a:ea typeface="Roboto"/>
                <a:cs typeface="Roboto" pitchFamily="34" charset="-120"/>
              </a:rPr>
              <a:t> el control </a:t>
            </a:r>
            <a:r>
              <a:rPr lang="en-US" dirty="0" err="1" smtClean="0">
                <a:solidFill>
                  <a:srgbClr val="121212"/>
                </a:solidFill>
                <a:latin typeface="Roboto"/>
                <a:ea typeface="Roboto"/>
                <a:cs typeface="Roboto" pitchFamily="34" charset="-120"/>
              </a:rPr>
              <a:t>absoluto</a:t>
            </a:r>
            <a:r>
              <a:rPr lang="en-US" dirty="0" smtClean="0">
                <a:solidFill>
                  <a:srgbClr val="121212"/>
                </a:solidFill>
                <a:latin typeface="Roboto"/>
                <a:ea typeface="Roboto"/>
                <a:cs typeface="Roboto" pitchFamily="34" charset="-120"/>
              </a:rPr>
              <a:t>  de la </a:t>
            </a:r>
            <a:r>
              <a:rPr lang="en-US" dirty="0" err="1" smtClean="0">
                <a:solidFill>
                  <a:srgbClr val="121212"/>
                </a:solidFill>
                <a:latin typeface="Roboto"/>
                <a:ea typeface="Roboto"/>
                <a:cs typeface="Roboto" pitchFamily="34" charset="-120"/>
              </a:rPr>
              <a:t>cerradura</a:t>
            </a:r>
            <a:r>
              <a:rPr lang="en-US" dirty="0" smtClean="0">
                <a:solidFill>
                  <a:srgbClr val="121212"/>
                </a:solidFill>
                <a:latin typeface="Roboto"/>
                <a:ea typeface="Roboto"/>
                <a:cs typeface="Roboto" pitchFamily="34" charset="-120"/>
              </a:rPr>
              <a:t>.</a:t>
            </a:r>
            <a:endParaRPr lang="en-US" dirty="0" smtClean="0">
              <a:latin typeface="Roboto"/>
              <a:ea typeface="Roboto"/>
            </a:endParaRPr>
          </a:p>
          <a:p>
            <a:pPr>
              <a:lnSpc>
                <a:spcPts val="1940"/>
              </a:lnSpc>
            </a:pPr>
            <a:endParaRPr lang="en-US" dirty="0" smtClean="0"/>
          </a:p>
          <a:p>
            <a:pPr>
              <a:lnSpc>
                <a:spcPts val="1940"/>
              </a:lnSpc>
            </a:pPr>
            <a:endParaRPr lang="en-US" dirty="0"/>
          </a:p>
        </p:txBody>
      </p:sp>
      <p:sp>
        <p:nvSpPr>
          <p:cNvPr id="15" name="Text 3"/>
          <p:cNvSpPr/>
          <p:nvPr/>
        </p:nvSpPr>
        <p:spPr>
          <a:xfrm>
            <a:off x="905314" y="1217627"/>
            <a:ext cx="3041809" cy="308729"/>
          </a:xfrm>
          <a:prstGeom prst="rect">
            <a:avLst/>
          </a:prstGeom>
          <a:noFill/>
          <a:ln/>
        </p:spPr>
        <p:txBody>
          <a:bodyPr wrap="none" rtlCol="0" anchor="t"/>
          <a:lstStyle/>
          <a:p>
            <a:pPr>
              <a:lnSpc>
                <a:spcPts val="1940"/>
              </a:lnSpc>
            </a:pPr>
            <a:r>
              <a:rPr lang="en-US" sz="2000" b="1" dirty="0" err="1" smtClean="0">
                <a:solidFill>
                  <a:srgbClr val="121212"/>
                </a:solidFill>
                <a:latin typeface="Red Hat Text" pitchFamily="34" charset="0"/>
                <a:ea typeface="Red Hat Text" pitchFamily="34" charset="-122"/>
                <a:cs typeface="Red Hat Text" pitchFamily="34" charset="-120"/>
              </a:rPr>
              <a:t>Conexión</a:t>
            </a:r>
            <a:r>
              <a:rPr lang="en-US" sz="2000" b="1" dirty="0" smtClean="0">
                <a:solidFill>
                  <a:srgbClr val="121212"/>
                </a:solidFill>
                <a:latin typeface="Red Hat Text" pitchFamily="34" charset="0"/>
                <a:ea typeface="Red Hat Text" pitchFamily="34" charset="-122"/>
                <a:cs typeface="Red Hat Text" pitchFamily="34" charset="-120"/>
              </a:rPr>
              <a:t> </a:t>
            </a:r>
            <a:r>
              <a:rPr lang="en-US" sz="2000" b="1" dirty="0" err="1" smtClean="0">
                <a:solidFill>
                  <a:srgbClr val="121212"/>
                </a:solidFill>
                <a:latin typeface="Red Hat Text" pitchFamily="34" charset="0"/>
                <a:ea typeface="Red Hat Text" pitchFamily="34" charset="-122"/>
                <a:cs typeface="Red Hat Text" pitchFamily="34" charset="-120"/>
              </a:rPr>
              <a:t>día</a:t>
            </a:r>
            <a:r>
              <a:rPr lang="en-US" sz="2000" b="1" dirty="0" smtClean="0">
                <a:solidFill>
                  <a:srgbClr val="121212"/>
                </a:solidFill>
                <a:latin typeface="Red Hat Text" pitchFamily="34" charset="0"/>
                <a:ea typeface="Red Hat Text" pitchFamily="34" charset="-122"/>
                <a:cs typeface="Red Hat Text" pitchFamily="34" charset="-120"/>
              </a:rPr>
              <a:t> a </a:t>
            </a:r>
            <a:r>
              <a:rPr lang="en-US" sz="2000" b="1" dirty="0" err="1" smtClean="0">
                <a:solidFill>
                  <a:srgbClr val="121212"/>
                </a:solidFill>
                <a:latin typeface="Red Hat Text" pitchFamily="34" charset="0"/>
                <a:ea typeface="Red Hat Text" pitchFamily="34" charset="-122"/>
                <a:cs typeface="Red Hat Text" pitchFamily="34" charset="-120"/>
              </a:rPr>
              <a:t>día</a:t>
            </a:r>
            <a:r>
              <a:rPr lang="en-US" sz="2000" b="1" dirty="0" smtClean="0">
                <a:solidFill>
                  <a:srgbClr val="121212"/>
                </a:solidFill>
                <a:latin typeface="Red Hat Text" pitchFamily="34" charset="0"/>
                <a:ea typeface="Red Hat Text" pitchFamily="34" charset="-122"/>
                <a:cs typeface="Red Hat Text" pitchFamily="34" charset="-120"/>
              </a:rPr>
              <a:t> 24h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AFA"/>
          </a:solidFill>
          <a:ln/>
        </p:spPr>
        <p:txBody>
          <a:bodyPr/>
          <a:lstStyle/>
          <a:p>
            <a:endParaRPr lang="es-ES"/>
          </a:p>
        </p:txBody>
      </p:sp>
      <p:pic>
        <p:nvPicPr>
          <p:cNvPr id="3"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4" name="Text 1"/>
          <p:cNvSpPr/>
          <p:nvPr/>
        </p:nvSpPr>
        <p:spPr>
          <a:xfrm>
            <a:off x="717233" y="892612"/>
            <a:ext cx="5891093" cy="602694"/>
          </a:xfrm>
          <a:prstGeom prst="rect">
            <a:avLst/>
          </a:prstGeom>
          <a:noFill/>
          <a:ln/>
        </p:spPr>
        <p:txBody>
          <a:bodyPr wrap="none" rtlCol="0" anchor="t"/>
          <a:lstStyle/>
          <a:p>
            <a:pPr marL="0" indent="0">
              <a:lnSpc>
                <a:spcPts val="4746"/>
              </a:lnSpc>
              <a:buNone/>
            </a:pPr>
            <a:r>
              <a:rPr lang="en-US" sz="3797" b="1" dirty="0">
                <a:solidFill>
                  <a:srgbClr val="1F1E1E"/>
                </a:solidFill>
                <a:latin typeface="Red Hat Text" pitchFamily="34" charset="0"/>
                <a:ea typeface="Red Hat Text" pitchFamily="34" charset="-122"/>
                <a:cs typeface="Red Hat Text" pitchFamily="34" charset="-120"/>
              </a:rPr>
              <a:t>Servicio y soporte al cliente</a:t>
            </a:r>
            <a:endParaRPr lang="en-US" sz="3797" b="1" dirty="0"/>
          </a:p>
        </p:txBody>
      </p:sp>
      <p:sp>
        <p:nvSpPr>
          <p:cNvPr id="5" name="Shape 2"/>
          <p:cNvSpPr/>
          <p:nvPr/>
        </p:nvSpPr>
        <p:spPr>
          <a:xfrm>
            <a:off x="1011912" y="1802725"/>
            <a:ext cx="25598" cy="5534144"/>
          </a:xfrm>
          <a:prstGeom prst="roundRect">
            <a:avLst>
              <a:gd name="adj" fmla="val 144116"/>
            </a:avLst>
          </a:prstGeom>
          <a:solidFill>
            <a:srgbClr val="D9CECE"/>
          </a:solidFill>
          <a:ln/>
        </p:spPr>
        <p:txBody>
          <a:bodyPr/>
          <a:lstStyle/>
          <a:p>
            <a:endParaRPr lang="es-ES"/>
          </a:p>
        </p:txBody>
      </p:sp>
      <p:sp>
        <p:nvSpPr>
          <p:cNvPr id="6" name="Shape 3"/>
          <p:cNvSpPr/>
          <p:nvPr/>
        </p:nvSpPr>
        <p:spPr>
          <a:xfrm>
            <a:off x="1255216" y="2250936"/>
            <a:ext cx="717233" cy="25598"/>
          </a:xfrm>
          <a:prstGeom prst="roundRect">
            <a:avLst>
              <a:gd name="adj" fmla="val 144116"/>
            </a:avLst>
          </a:prstGeom>
          <a:solidFill>
            <a:srgbClr val="D9CECE"/>
          </a:solidFill>
          <a:ln/>
        </p:spPr>
        <p:txBody>
          <a:bodyPr/>
          <a:lstStyle/>
          <a:p>
            <a:endParaRPr lang="es-ES"/>
          </a:p>
        </p:txBody>
      </p:sp>
      <p:sp>
        <p:nvSpPr>
          <p:cNvPr id="7" name="Shape 4"/>
          <p:cNvSpPr/>
          <p:nvPr/>
        </p:nvSpPr>
        <p:spPr>
          <a:xfrm>
            <a:off x="794087" y="2033230"/>
            <a:ext cx="461129" cy="461129"/>
          </a:xfrm>
          <a:prstGeom prst="roundRect">
            <a:avLst>
              <a:gd name="adj" fmla="val 8000"/>
            </a:avLst>
          </a:prstGeom>
          <a:solidFill>
            <a:srgbClr val="F3E8E8"/>
          </a:solidFill>
          <a:ln/>
        </p:spPr>
        <p:txBody>
          <a:bodyPr/>
          <a:lstStyle/>
          <a:p>
            <a:endParaRPr lang="es-ES"/>
          </a:p>
        </p:txBody>
      </p:sp>
      <p:sp>
        <p:nvSpPr>
          <p:cNvPr id="8" name="Text 5"/>
          <p:cNvSpPr/>
          <p:nvPr/>
        </p:nvSpPr>
        <p:spPr>
          <a:xfrm>
            <a:off x="980182" y="2119074"/>
            <a:ext cx="88940" cy="289322"/>
          </a:xfrm>
          <a:prstGeom prst="rect">
            <a:avLst/>
          </a:prstGeom>
          <a:noFill/>
          <a:ln/>
        </p:spPr>
        <p:txBody>
          <a:bodyPr wrap="none" rtlCol="0" anchor="t"/>
          <a:lstStyle/>
          <a:p>
            <a:pPr marL="0" indent="0" algn="ctr">
              <a:lnSpc>
                <a:spcPts val="2278"/>
              </a:lnSpc>
              <a:buNone/>
            </a:pPr>
            <a:r>
              <a:rPr lang="en-US" sz="2278" dirty="0">
                <a:solidFill>
                  <a:srgbClr val="121212"/>
                </a:solidFill>
                <a:latin typeface="Red Hat Text" pitchFamily="34" charset="0"/>
                <a:ea typeface="Red Hat Text" pitchFamily="34" charset="-122"/>
                <a:cs typeface="Red Hat Text" pitchFamily="34" charset="-120"/>
              </a:rPr>
              <a:t>1</a:t>
            </a:r>
            <a:endParaRPr lang="en-US" sz="2278" dirty="0"/>
          </a:p>
        </p:txBody>
      </p:sp>
      <p:sp>
        <p:nvSpPr>
          <p:cNvPr id="9" name="Text 6"/>
          <p:cNvSpPr/>
          <p:nvPr/>
        </p:nvSpPr>
        <p:spPr>
          <a:xfrm>
            <a:off x="2151817" y="2007632"/>
            <a:ext cx="2490311" cy="301347"/>
          </a:xfrm>
          <a:prstGeom prst="rect">
            <a:avLst/>
          </a:prstGeom>
          <a:noFill/>
          <a:ln/>
        </p:spPr>
        <p:txBody>
          <a:bodyPr wrap="none" rtlCol="0" anchor="t"/>
          <a:lstStyle/>
          <a:p>
            <a:pPr marL="0" indent="0" algn="l">
              <a:lnSpc>
                <a:spcPts val="2373"/>
              </a:lnSpc>
              <a:buNone/>
            </a:pPr>
            <a:r>
              <a:rPr lang="en-US" sz="1899" b="1" dirty="0">
                <a:solidFill>
                  <a:srgbClr val="121212"/>
                </a:solidFill>
                <a:latin typeface="Red Hat Text" pitchFamily="34" charset="0"/>
                <a:ea typeface="Red Hat Text" pitchFamily="34" charset="-122"/>
                <a:cs typeface="Red Hat Text" pitchFamily="34" charset="-120"/>
              </a:rPr>
              <a:t>Atención Personalizada</a:t>
            </a:r>
            <a:endParaRPr lang="en-US" sz="1899" b="1" dirty="0"/>
          </a:p>
        </p:txBody>
      </p:sp>
      <p:sp>
        <p:nvSpPr>
          <p:cNvPr id="10" name="Text 7"/>
          <p:cNvSpPr/>
          <p:nvPr/>
        </p:nvSpPr>
        <p:spPr>
          <a:xfrm>
            <a:off x="2151817" y="2431852"/>
            <a:ext cx="6274951" cy="983337"/>
          </a:xfrm>
          <a:prstGeom prst="rect">
            <a:avLst/>
          </a:prstGeom>
          <a:noFill/>
          <a:ln/>
        </p:spPr>
        <p:txBody>
          <a:bodyPr wrap="square" rtlCol="0" anchor="t"/>
          <a:lstStyle/>
          <a:p>
            <a:pPr marL="0" indent="0" algn="just">
              <a:lnSpc>
                <a:spcPts val="2582"/>
              </a:lnSpc>
              <a:buNone/>
            </a:pPr>
            <a:r>
              <a:rPr lang="en-US" sz="1614" dirty="0">
                <a:solidFill>
                  <a:srgbClr val="121212"/>
                </a:solidFill>
                <a:latin typeface="Roboto" pitchFamily="34" charset="0"/>
                <a:ea typeface="Roboto" pitchFamily="34" charset="-122"/>
                <a:cs typeface="Roboto" pitchFamily="34" charset="-120"/>
              </a:rPr>
              <a:t>Nuestro equipo de expertos está disponible para brindarte una atención personalizada y recomendaciones como ya viene siendo lo habitual.</a:t>
            </a:r>
            <a:endParaRPr lang="en-US" sz="1614" dirty="0"/>
          </a:p>
        </p:txBody>
      </p:sp>
      <p:sp>
        <p:nvSpPr>
          <p:cNvPr id="11" name="Shape 8"/>
          <p:cNvSpPr/>
          <p:nvPr/>
        </p:nvSpPr>
        <p:spPr>
          <a:xfrm>
            <a:off x="1255216" y="4273213"/>
            <a:ext cx="717233" cy="25598"/>
          </a:xfrm>
          <a:prstGeom prst="roundRect">
            <a:avLst>
              <a:gd name="adj" fmla="val 144116"/>
            </a:avLst>
          </a:prstGeom>
          <a:solidFill>
            <a:srgbClr val="D9CECE"/>
          </a:solidFill>
          <a:ln/>
        </p:spPr>
        <p:txBody>
          <a:bodyPr/>
          <a:lstStyle/>
          <a:p>
            <a:endParaRPr lang="es-ES"/>
          </a:p>
        </p:txBody>
      </p:sp>
      <p:sp>
        <p:nvSpPr>
          <p:cNvPr id="12" name="Shape 9"/>
          <p:cNvSpPr/>
          <p:nvPr/>
        </p:nvSpPr>
        <p:spPr>
          <a:xfrm>
            <a:off x="794087" y="4055507"/>
            <a:ext cx="461129" cy="461129"/>
          </a:xfrm>
          <a:prstGeom prst="roundRect">
            <a:avLst>
              <a:gd name="adj" fmla="val 8000"/>
            </a:avLst>
          </a:prstGeom>
          <a:solidFill>
            <a:srgbClr val="F3E8E8"/>
          </a:solidFill>
          <a:ln/>
        </p:spPr>
        <p:txBody>
          <a:bodyPr/>
          <a:lstStyle/>
          <a:p>
            <a:endParaRPr lang="es-ES"/>
          </a:p>
        </p:txBody>
      </p:sp>
      <p:sp>
        <p:nvSpPr>
          <p:cNvPr id="13" name="Text 10"/>
          <p:cNvSpPr/>
          <p:nvPr/>
        </p:nvSpPr>
        <p:spPr>
          <a:xfrm>
            <a:off x="945297" y="4141351"/>
            <a:ext cx="158591" cy="289322"/>
          </a:xfrm>
          <a:prstGeom prst="rect">
            <a:avLst/>
          </a:prstGeom>
          <a:noFill/>
          <a:ln/>
        </p:spPr>
        <p:txBody>
          <a:bodyPr wrap="none" rtlCol="0" anchor="t"/>
          <a:lstStyle/>
          <a:p>
            <a:pPr marL="0" indent="0" algn="ctr">
              <a:lnSpc>
                <a:spcPts val="2278"/>
              </a:lnSpc>
              <a:buNone/>
            </a:pPr>
            <a:r>
              <a:rPr lang="en-US" sz="2278" dirty="0">
                <a:solidFill>
                  <a:srgbClr val="121212"/>
                </a:solidFill>
                <a:latin typeface="Red Hat Text" pitchFamily="34" charset="0"/>
                <a:ea typeface="Red Hat Text" pitchFamily="34" charset="-122"/>
                <a:cs typeface="Red Hat Text" pitchFamily="34" charset="-120"/>
              </a:rPr>
              <a:t>2</a:t>
            </a:r>
            <a:endParaRPr lang="en-US" sz="2278" dirty="0"/>
          </a:p>
        </p:txBody>
      </p:sp>
      <p:sp>
        <p:nvSpPr>
          <p:cNvPr id="14" name="Text 11"/>
          <p:cNvSpPr/>
          <p:nvPr/>
        </p:nvSpPr>
        <p:spPr>
          <a:xfrm>
            <a:off x="2151817" y="4029908"/>
            <a:ext cx="2411135" cy="301347"/>
          </a:xfrm>
          <a:prstGeom prst="rect">
            <a:avLst/>
          </a:prstGeom>
          <a:noFill/>
          <a:ln/>
        </p:spPr>
        <p:txBody>
          <a:bodyPr wrap="none" rtlCol="0" anchor="t"/>
          <a:lstStyle/>
          <a:p>
            <a:pPr marL="0" indent="0" algn="l">
              <a:lnSpc>
                <a:spcPts val="2373"/>
              </a:lnSpc>
              <a:buNone/>
            </a:pPr>
            <a:r>
              <a:rPr lang="en-US" sz="1899" b="1" dirty="0">
                <a:solidFill>
                  <a:srgbClr val="121212"/>
                </a:solidFill>
                <a:latin typeface="Red Hat Text" pitchFamily="34" charset="0"/>
                <a:ea typeface="Red Hat Text" pitchFamily="34" charset="-122"/>
                <a:cs typeface="Red Hat Text" pitchFamily="34" charset="-120"/>
              </a:rPr>
              <a:t>Asistencia Técnica</a:t>
            </a:r>
            <a:endParaRPr lang="en-US" sz="1899" b="1" dirty="0"/>
          </a:p>
        </p:txBody>
      </p:sp>
      <p:sp>
        <p:nvSpPr>
          <p:cNvPr id="15" name="Text 12"/>
          <p:cNvSpPr/>
          <p:nvPr/>
        </p:nvSpPr>
        <p:spPr>
          <a:xfrm>
            <a:off x="2151817" y="4454128"/>
            <a:ext cx="6274951" cy="655558"/>
          </a:xfrm>
          <a:prstGeom prst="rect">
            <a:avLst/>
          </a:prstGeom>
          <a:noFill/>
          <a:ln/>
        </p:spPr>
        <p:txBody>
          <a:bodyPr wrap="square" rtlCol="0" anchor="t"/>
          <a:lstStyle/>
          <a:p>
            <a:pPr marL="0" indent="0" algn="just">
              <a:lnSpc>
                <a:spcPts val="2582"/>
              </a:lnSpc>
              <a:buNone/>
            </a:pPr>
            <a:r>
              <a:rPr lang="en-US" sz="1614" dirty="0">
                <a:solidFill>
                  <a:srgbClr val="121212"/>
                </a:solidFill>
                <a:latin typeface="Roboto" pitchFamily="34" charset="0"/>
                <a:ea typeface="Roboto" pitchFamily="34" charset="-122"/>
                <a:cs typeface="Roboto" pitchFamily="34" charset="-120"/>
              </a:rPr>
              <a:t>Contamos con un servicio de soporte técnico eficiente y atento, listo para resolver cualquier inquietud o problema que puedas tener.</a:t>
            </a:r>
            <a:endParaRPr lang="en-US" sz="1614" dirty="0"/>
          </a:p>
        </p:txBody>
      </p:sp>
      <p:sp>
        <p:nvSpPr>
          <p:cNvPr id="16" name="Shape 13"/>
          <p:cNvSpPr/>
          <p:nvPr/>
        </p:nvSpPr>
        <p:spPr>
          <a:xfrm>
            <a:off x="1255216" y="5967710"/>
            <a:ext cx="717233" cy="25598"/>
          </a:xfrm>
          <a:prstGeom prst="roundRect">
            <a:avLst>
              <a:gd name="adj" fmla="val 144116"/>
            </a:avLst>
          </a:prstGeom>
          <a:solidFill>
            <a:srgbClr val="D9CECE"/>
          </a:solidFill>
          <a:ln/>
        </p:spPr>
        <p:txBody>
          <a:bodyPr/>
          <a:lstStyle/>
          <a:p>
            <a:endParaRPr lang="es-ES"/>
          </a:p>
        </p:txBody>
      </p:sp>
      <p:sp>
        <p:nvSpPr>
          <p:cNvPr id="17" name="Shape 14"/>
          <p:cNvSpPr/>
          <p:nvPr/>
        </p:nvSpPr>
        <p:spPr>
          <a:xfrm>
            <a:off x="794087" y="5750004"/>
            <a:ext cx="461129" cy="461129"/>
          </a:xfrm>
          <a:prstGeom prst="roundRect">
            <a:avLst>
              <a:gd name="adj" fmla="val 8000"/>
            </a:avLst>
          </a:prstGeom>
          <a:solidFill>
            <a:srgbClr val="F3E8E8"/>
          </a:solidFill>
          <a:ln/>
        </p:spPr>
        <p:txBody>
          <a:bodyPr/>
          <a:lstStyle/>
          <a:p>
            <a:endParaRPr lang="es-ES"/>
          </a:p>
        </p:txBody>
      </p:sp>
      <p:sp>
        <p:nvSpPr>
          <p:cNvPr id="18" name="Text 15"/>
          <p:cNvSpPr/>
          <p:nvPr/>
        </p:nvSpPr>
        <p:spPr>
          <a:xfrm>
            <a:off x="939820" y="5835848"/>
            <a:ext cx="169545" cy="289322"/>
          </a:xfrm>
          <a:prstGeom prst="rect">
            <a:avLst/>
          </a:prstGeom>
          <a:noFill/>
          <a:ln/>
        </p:spPr>
        <p:txBody>
          <a:bodyPr wrap="none" rtlCol="0" anchor="t"/>
          <a:lstStyle/>
          <a:p>
            <a:pPr marL="0" indent="0" algn="ctr">
              <a:lnSpc>
                <a:spcPts val="2278"/>
              </a:lnSpc>
              <a:buNone/>
            </a:pPr>
            <a:r>
              <a:rPr lang="en-US" sz="2278" dirty="0">
                <a:solidFill>
                  <a:srgbClr val="121212"/>
                </a:solidFill>
                <a:latin typeface="Red Hat Text" pitchFamily="34" charset="0"/>
                <a:ea typeface="Red Hat Text" pitchFamily="34" charset="-122"/>
                <a:cs typeface="Red Hat Text" pitchFamily="34" charset="-120"/>
              </a:rPr>
              <a:t>3</a:t>
            </a:r>
            <a:endParaRPr lang="en-US" sz="2278" dirty="0"/>
          </a:p>
        </p:txBody>
      </p:sp>
      <p:sp>
        <p:nvSpPr>
          <p:cNvPr id="19" name="Text 16"/>
          <p:cNvSpPr/>
          <p:nvPr/>
        </p:nvSpPr>
        <p:spPr>
          <a:xfrm>
            <a:off x="2151817" y="5724406"/>
            <a:ext cx="2809875" cy="301347"/>
          </a:xfrm>
          <a:prstGeom prst="rect">
            <a:avLst/>
          </a:prstGeom>
          <a:noFill/>
          <a:ln/>
        </p:spPr>
        <p:txBody>
          <a:bodyPr wrap="none" rtlCol="0" anchor="t"/>
          <a:lstStyle/>
          <a:p>
            <a:pPr marL="0" indent="0" algn="l">
              <a:lnSpc>
                <a:spcPts val="2373"/>
              </a:lnSpc>
              <a:buNone/>
            </a:pPr>
            <a:r>
              <a:rPr lang="en-US" sz="1899" b="1" dirty="0">
                <a:solidFill>
                  <a:srgbClr val="121212"/>
                </a:solidFill>
                <a:latin typeface="Red Hat Text" pitchFamily="34" charset="0"/>
                <a:ea typeface="Red Hat Text" pitchFamily="34" charset="-122"/>
                <a:cs typeface="Red Hat Text" pitchFamily="34" charset="-120"/>
              </a:rPr>
              <a:t>Actualizaciones Continuas</a:t>
            </a:r>
            <a:endParaRPr lang="en-US" sz="1899" b="1" dirty="0"/>
          </a:p>
        </p:txBody>
      </p:sp>
      <p:sp>
        <p:nvSpPr>
          <p:cNvPr id="20" name="Text 17"/>
          <p:cNvSpPr/>
          <p:nvPr/>
        </p:nvSpPr>
        <p:spPr>
          <a:xfrm>
            <a:off x="2151817" y="6148626"/>
            <a:ext cx="6274951" cy="983337"/>
          </a:xfrm>
          <a:prstGeom prst="rect">
            <a:avLst/>
          </a:prstGeom>
          <a:noFill/>
          <a:ln/>
        </p:spPr>
        <p:txBody>
          <a:bodyPr wrap="square" rtlCol="0" anchor="t"/>
          <a:lstStyle/>
          <a:p>
            <a:pPr marL="0" indent="0" algn="just">
              <a:lnSpc>
                <a:spcPts val="2582"/>
              </a:lnSpc>
              <a:buNone/>
            </a:pPr>
            <a:r>
              <a:rPr lang="en-US" sz="1614" dirty="0">
                <a:solidFill>
                  <a:srgbClr val="121212"/>
                </a:solidFill>
                <a:latin typeface="Roboto" pitchFamily="34" charset="0"/>
                <a:ea typeface="Roboto" pitchFamily="34" charset="-122"/>
                <a:cs typeface="Roboto" pitchFamily="34" charset="-120"/>
              </a:rPr>
              <a:t>Estamos en continuo desarrollo, les </a:t>
            </a:r>
            <a:r>
              <a:rPr lang="en-US" sz="1614" dirty="0" err="1">
                <a:solidFill>
                  <a:srgbClr val="121212"/>
                </a:solidFill>
                <a:latin typeface="Roboto" pitchFamily="34" charset="0"/>
                <a:ea typeface="Roboto" pitchFamily="34" charset="-122"/>
                <a:cs typeface="Roboto" pitchFamily="34" charset="-120"/>
              </a:rPr>
              <a:t>mantendremos</a:t>
            </a:r>
            <a:r>
              <a:rPr lang="en-US" sz="1614" dirty="0">
                <a:solidFill>
                  <a:srgbClr val="121212"/>
                </a:solidFill>
                <a:latin typeface="Roboto" pitchFamily="34" charset="0"/>
                <a:ea typeface="Roboto" pitchFamily="34" charset="-122"/>
                <a:cs typeface="Roboto" pitchFamily="34" charset="-120"/>
              </a:rPr>
              <a:t> informados de las últimas mejoras y funcionalidades, garantizando su óptimo rendimiento a lo largo del tiempo.</a:t>
            </a:r>
            <a:endParaRPr lang="en-US" sz="161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AFA"/>
          </a:solidFill>
          <a:ln/>
        </p:spPr>
        <p:txBody>
          <a:bodyPr/>
          <a:lstStyle/>
          <a:p>
            <a:endParaRPr lang="es-ES" dirty="0"/>
          </a:p>
        </p:txBody>
      </p:sp>
      <p:sp>
        <p:nvSpPr>
          <p:cNvPr id="3" name="Text 1"/>
          <p:cNvSpPr/>
          <p:nvPr/>
        </p:nvSpPr>
        <p:spPr>
          <a:xfrm>
            <a:off x="2100977" y="397654"/>
            <a:ext cx="4012763" cy="492681"/>
          </a:xfrm>
          <a:prstGeom prst="rect">
            <a:avLst/>
          </a:prstGeom>
          <a:noFill/>
          <a:ln/>
        </p:spPr>
        <p:txBody>
          <a:bodyPr wrap="none" rtlCol="0" anchor="t"/>
          <a:lstStyle/>
          <a:p>
            <a:pPr marL="0" indent="0">
              <a:lnSpc>
                <a:spcPts val="3881"/>
              </a:lnSpc>
              <a:buNone/>
            </a:pPr>
            <a:r>
              <a:rPr lang="en-US" sz="3105" b="1" dirty="0">
                <a:solidFill>
                  <a:srgbClr val="1F1E1E"/>
                </a:solidFill>
                <a:latin typeface="Red Hat Text" pitchFamily="34" charset="0"/>
                <a:ea typeface="Red Hat Text" pitchFamily="34" charset="-122"/>
                <a:cs typeface="Red Hat Text" pitchFamily="34" charset="-120"/>
              </a:rPr>
              <a:t>Precios de los artículos</a:t>
            </a:r>
            <a:endParaRPr lang="en-US" sz="3105" b="1" dirty="0"/>
          </a:p>
        </p:txBody>
      </p:sp>
      <p:sp>
        <p:nvSpPr>
          <p:cNvPr id="4" name="Text 2"/>
          <p:cNvSpPr/>
          <p:nvPr/>
        </p:nvSpPr>
        <p:spPr>
          <a:xfrm>
            <a:off x="2100977" y="1022925"/>
            <a:ext cx="10428446" cy="1340168"/>
          </a:xfrm>
          <a:prstGeom prst="rect">
            <a:avLst/>
          </a:prstGeom>
          <a:noFill/>
          <a:ln/>
        </p:spPr>
        <p:txBody>
          <a:bodyPr wrap="square" rtlCol="0" anchor="t"/>
          <a:lstStyle/>
          <a:p>
            <a:pPr marL="0" indent="0" algn="just">
              <a:lnSpc>
                <a:spcPts val="2639"/>
              </a:lnSpc>
              <a:buNone/>
            </a:pPr>
            <a:r>
              <a:rPr lang="en-US" sz="1649" dirty="0">
                <a:solidFill>
                  <a:srgbClr val="121212"/>
                </a:solidFill>
                <a:latin typeface="Roboto" pitchFamily="34" charset="0"/>
                <a:ea typeface="Roboto" pitchFamily="34" charset="-122"/>
                <a:cs typeface="Roboto" pitchFamily="34" charset="-120"/>
              </a:rPr>
              <a:t>Para que el </a:t>
            </a:r>
            <a:r>
              <a:rPr lang="en-US" sz="1649" b="1" dirty="0">
                <a:solidFill>
                  <a:srgbClr val="121212"/>
                </a:solidFill>
                <a:latin typeface="Roboto" pitchFamily="34" charset="0"/>
                <a:ea typeface="Roboto" pitchFamily="34" charset="-122"/>
                <a:cs typeface="Roboto" pitchFamily="34" charset="-120"/>
              </a:rPr>
              <a:t>kit Golden Shield Smart</a:t>
            </a:r>
            <a:r>
              <a:rPr lang="en-US" sz="1649" dirty="0">
                <a:solidFill>
                  <a:srgbClr val="121212"/>
                </a:solidFill>
                <a:latin typeface="Roboto" pitchFamily="34" charset="0"/>
                <a:ea typeface="Roboto" pitchFamily="34" charset="-122"/>
                <a:cs typeface="Roboto" pitchFamily="34" charset="-120"/>
              </a:rPr>
              <a:t> pueda realizar todas sus funciones, es necesario actualizar el software de la cerradura Golden Shield, sino ahora mismo solo haría la función de </a:t>
            </a:r>
            <a:r>
              <a:rPr lang="en-US" sz="1649" dirty="0" err="1">
                <a:solidFill>
                  <a:srgbClr val="121212"/>
                </a:solidFill>
                <a:latin typeface="Roboto" pitchFamily="34" charset="0"/>
                <a:ea typeface="Roboto" pitchFamily="34" charset="-122"/>
                <a:cs typeface="Roboto" pitchFamily="34" charset="-120"/>
              </a:rPr>
              <a:t>abrir</a:t>
            </a:r>
            <a:r>
              <a:rPr lang="en-US" sz="1649" dirty="0">
                <a:solidFill>
                  <a:srgbClr val="121212"/>
                </a:solidFill>
                <a:latin typeface="Roboto" pitchFamily="34" charset="0"/>
                <a:ea typeface="Roboto" pitchFamily="34" charset="-122"/>
                <a:cs typeface="Roboto" pitchFamily="34" charset="-120"/>
              </a:rPr>
              <a:t> y </a:t>
            </a:r>
            <a:r>
              <a:rPr lang="en-US" sz="1649" dirty="0" err="1">
                <a:solidFill>
                  <a:srgbClr val="121212"/>
                </a:solidFill>
                <a:latin typeface="Roboto" pitchFamily="34" charset="0"/>
                <a:ea typeface="Roboto" pitchFamily="34" charset="-122"/>
                <a:cs typeface="Roboto" pitchFamily="34" charset="-120"/>
              </a:rPr>
              <a:t>cerrar</a:t>
            </a:r>
            <a:r>
              <a:rPr lang="en-US" sz="1649" dirty="0">
                <a:solidFill>
                  <a:srgbClr val="121212"/>
                </a:solidFill>
                <a:latin typeface="Roboto" pitchFamily="34" charset="0"/>
                <a:ea typeface="Roboto" pitchFamily="34" charset="-122"/>
                <a:cs typeface="Roboto" pitchFamily="34" charset="-120"/>
              </a:rPr>
              <a:t>. Creemos que es muy interesante los avisos tanto de la alarma, como de batería baja. Esta actualización no tendrá ningún coste para el cliente. Solo tendréis que mandarnos la cerradura para poder actualizarla. </a:t>
            </a:r>
            <a:endParaRPr lang="en-US" sz="1649" dirty="0"/>
          </a:p>
        </p:txBody>
      </p:sp>
      <p:sp>
        <p:nvSpPr>
          <p:cNvPr id="5" name="Shape 3"/>
          <p:cNvSpPr/>
          <p:nvPr/>
        </p:nvSpPr>
        <p:spPr>
          <a:xfrm>
            <a:off x="2092286" y="2749189"/>
            <a:ext cx="10428446" cy="4172606"/>
          </a:xfrm>
          <a:prstGeom prst="roundRect">
            <a:avLst>
              <a:gd name="adj" fmla="val 755"/>
            </a:avLst>
          </a:prstGeom>
          <a:noFill/>
          <a:ln w="7620">
            <a:solidFill>
              <a:srgbClr val="000000">
                <a:alpha val="8000"/>
              </a:srgbClr>
            </a:solidFill>
            <a:prstDash val="solid"/>
          </a:ln>
        </p:spPr>
        <p:txBody>
          <a:bodyPr/>
          <a:lstStyle/>
          <a:p>
            <a:endParaRPr lang="es-ES"/>
          </a:p>
        </p:txBody>
      </p:sp>
      <p:sp>
        <p:nvSpPr>
          <p:cNvPr id="6" name="Shape 4"/>
          <p:cNvSpPr/>
          <p:nvPr/>
        </p:nvSpPr>
        <p:spPr>
          <a:xfrm>
            <a:off x="2108597" y="2749189"/>
            <a:ext cx="10412135" cy="484227"/>
          </a:xfrm>
          <a:prstGeom prst="rect">
            <a:avLst/>
          </a:prstGeom>
          <a:solidFill>
            <a:srgbClr val="FFFFFF">
              <a:alpha val="4000"/>
            </a:srgbClr>
          </a:solidFill>
          <a:ln/>
        </p:spPr>
        <p:txBody>
          <a:bodyPr/>
          <a:lstStyle/>
          <a:p>
            <a:endParaRPr lang="es-ES"/>
          </a:p>
        </p:txBody>
      </p:sp>
      <p:sp>
        <p:nvSpPr>
          <p:cNvPr id="7" name="Text 5"/>
          <p:cNvSpPr/>
          <p:nvPr/>
        </p:nvSpPr>
        <p:spPr>
          <a:xfrm>
            <a:off x="2277308" y="2774173"/>
            <a:ext cx="3131463" cy="268010"/>
          </a:xfrm>
          <a:prstGeom prst="rect">
            <a:avLst/>
          </a:prstGeom>
          <a:noFill/>
          <a:ln/>
        </p:spPr>
        <p:txBody>
          <a:bodyPr wrap="none" rtlCol="0" anchor="t"/>
          <a:lstStyle/>
          <a:p>
            <a:pPr marL="0" indent="0">
              <a:lnSpc>
                <a:spcPts val="2111"/>
              </a:lnSpc>
              <a:buNone/>
            </a:pPr>
            <a:r>
              <a:rPr lang="en-US" sz="1600" b="1" dirty="0">
                <a:solidFill>
                  <a:srgbClr val="121212"/>
                </a:solidFill>
                <a:latin typeface="Roboto" pitchFamily="34" charset="0"/>
                <a:ea typeface="Roboto" pitchFamily="34" charset="-122"/>
                <a:cs typeface="Roboto" pitchFamily="34" charset="-120"/>
              </a:rPr>
              <a:t>Artículo</a:t>
            </a:r>
            <a:endParaRPr lang="en-US" sz="1600" b="1" dirty="0"/>
          </a:p>
        </p:txBody>
      </p:sp>
      <p:sp>
        <p:nvSpPr>
          <p:cNvPr id="8" name="Text 6"/>
          <p:cNvSpPr/>
          <p:nvPr/>
        </p:nvSpPr>
        <p:spPr>
          <a:xfrm>
            <a:off x="5751433" y="2774173"/>
            <a:ext cx="3127653" cy="268010"/>
          </a:xfrm>
          <a:prstGeom prst="rect">
            <a:avLst/>
          </a:prstGeom>
          <a:noFill/>
          <a:ln/>
        </p:spPr>
        <p:txBody>
          <a:bodyPr wrap="none" rtlCol="0" anchor="t"/>
          <a:lstStyle/>
          <a:p>
            <a:pPr marL="0" indent="0">
              <a:lnSpc>
                <a:spcPts val="2111"/>
              </a:lnSpc>
              <a:buNone/>
            </a:pPr>
            <a:r>
              <a:rPr lang="en-US" sz="1600" b="1" dirty="0">
                <a:solidFill>
                  <a:srgbClr val="121212"/>
                </a:solidFill>
                <a:latin typeface="Roboto" pitchFamily="34" charset="0"/>
                <a:ea typeface="Roboto" pitchFamily="34" charset="-122"/>
                <a:cs typeface="Roboto" pitchFamily="34" charset="-120"/>
              </a:rPr>
              <a:t>Precio</a:t>
            </a:r>
            <a:endParaRPr lang="en-US" sz="1600" b="1" dirty="0"/>
          </a:p>
        </p:txBody>
      </p:sp>
      <p:sp>
        <p:nvSpPr>
          <p:cNvPr id="9" name="Text 7"/>
          <p:cNvSpPr/>
          <p:nvPr/>
        </p:nvSpPr>
        <p:spPr>
          <a:xfrm>
            <a:off x="9221748" y="2774173"/>
            <a:ext cx="3131463" cy="268010"/>
          </a:xfrm>
          <a:prstGeom prst="rect">
            <a:avLst/>
          </a:prstGeom>
          <a:noFill/>
          <a:ln/>
        </p:spPr>
        <p:txBody>
          <a:bodyPr wrap="none" rtlCol="0" anchor="t"/>
          <a:lstStyle/>
          <a:p>
            <a:pPr marL="0" indent="0">
              <a:lnSpc>
                <a:spcPts val="2111"/>
              </a:lnSpc>
              <a:buNone/>
            </a:pPr>
            <a:r>
              <a:rPr lang="en-US" sz="1600" b="1" dirty="0">
                <a:solidFill>
                  <a:srgbClr val="121212"/>
                </a:solidFill>
                <a:latin typeface="Roboto" pitchFamily="34" charset="0"/>
                <a:ea typeface="Roboto" pitchFamily="34" charset="-122"/>
                <a:cs typeface="Roboto" pitchFamily="34" charset="-120"/>
              </a:rPr>
              <a:t>Descripción</a:t>
            </a:r>
            <a:endParaRPr lang="en-US" sz="1600" b="1" dirty="0"/>
          </a:p>
        </p:txBody>
      </p:sp>
      <p:sp>
        <p:nvSpPr>
          <p:cNvPr id="10" name="Shape 8"/>
          <p:cNvSpPr/>
          <p:nvPr/>
        </p:nvSpPr>
        <p:spPr>
          <a:xfrm>
            <a:off x="2092286" y="3275948"/>
            <a:ext cx="10412135" cy="484227"/>
          </a:xfrm>
          <a:prstGeom prst="rect">
            <a:avLst/>
          </a:prstGeom>
          <a:solidFill>
            <a:srgbClr val="000000">
              <a:alpha val="4000"/>
            </a:srgbClr>
          </a:solidFill>
          <a:ln/>
        </p:spPr>
        <p:txBody>
          <a:bodyPr/>
          <a:lstStyle/>
          <a:p>
            <a:endParaRPr lang="es-ES"/>
          </a:p>
        </p:txBody>
      </p:sp>
      <p:sp>
        <p:nvSpPr>
          <p:cNvPr id="11" name="Text 9"/>
          <p:cNvSpPr/>
          <p:nvPr/>
        </p:nvSpPr>
        <p:spPr>
          <a:xfrm>
            <a:off x="2277308" y="3389025"/>
            <a:ext cx="3131463" cy="268010"/>
          </a:xfrm>
          <a:prstGeom prst="rect">
            <a:avLst/>
          </a:prstGeom>
          <a:noFill/>
          <a:ln/>
        </p:spPr>
        <p:txBody>
          <a:bodyPr wrap="none" rtlCol="0" anchor="t"/>
          <a:lstStyle/>
          <a:p>
            <a:pPr marL="0" indent="0">
              <a:lnSpc>
                <a:spcPts val="2111"/>
              </a:lnSpc>
              <a:buNone/>
            </a:pPr>
            <a:r>
              <a:rPr lang="en-US" sz="1600" dirty="0">
                <a:solidFill>
                  <a:srgbClr val="121212"/>
                </a:solidFill>
                <a:latin typeface="Roboto" pitchFamily="34" charset="0"/>
                <a:ea typeface="Roboto" pitchFamily="34" charset="-122"/>
                <a:cs typeface="Roboto" pitchFamily="34" charset="-120"/>
              </a:rPr>
              <a:t>Kit conexión Golden Shield</a:t>
            </a:r>
            <a:endParaRPr lang="en-US" sz="1600" dirty="0"/>
          </a:p>
        </p:txBody>
      </p:sp>
      <p:sp>
        <p:nvSpPr>
          <p:cNvPr id="12" name="Text 10"/>
          <p:cNvSpPr/>
          <p:nvPr/>
        </p:nvSpPr>
        <p:spPr>
          <a:xfrm>
            <a:off x="5772699" y="3389025"/>
            <a:ext cx="3127653" cy="268010"/>
          </a:xfrm>
          <a:prstGeom prst="rect">
            <a:avLst/>
          </a:prstGeom>
          <a:noFill/>
          <a:ln/>
        </p:spPr>
        <p:txBody>
          <a:bodyPr wrap="none" rtlCol="0" anchor="t"/>
          <a:lstStyle/>
          <a:p>
            <a:pPr marL="0" indent="0">
              <a:lnSpc>
                <a:spcPts val="2111"/>
              </a:lnSpc>
              <a:buNone/>
            </a:pPr>
            <a:r>
              <a:rPr lang="en-US" sz="1600" b="1" dirty="0">
                <a:solidFill>
                  <a:srgbClr val="121212"/>
                </a:solidFill>
                <a:latin typeface="Roboto" pitchFamily="34" charset="0"/>
                <a:ea typeface="Roboto" pitchFamily="34" charset="-122"/>
                <a:cs typeface="Roboto" pitchFamily="34" charset="-120"/>
              </a:rPr>
              <a:t>79,99€</a:t>
            </a:r>
            <a:endParaRPr lang="en-US" sz="1600" b="1" dirty="0"/>
          </a:p>
        </p:txBody>
      </p:sp>
      <p:sp>
        <p:nvSpPr>
          <p:cNvPr id="13" name="Text 11"/>
          <p:cNvSpPr/>
          <p:nvPr/>
        </p:nvSpPr>
        <p:spPr>
          <a:xfrm>
            <a:off x="8300852" y="3371484"/>
            <a:ext cx="3954339" cy="376119"/>
          </a:xfrm>
          <a:prstGeom prst="rect">
            <a:avLst/>
          </a:prstGeom>
          <a:noFill/>
          <a:ln/>
        </p:spPr>
        <p:txBody>
          <a:bodyPr wrap="none" rtlCol="0" anchor="t"/>
          <a:lstStyle/>
          <a:p>
            <a:pPr marL="0" indent="0">
              <a:lnSpc>
                <a:spcPts val="2111"/>
              </a:lnSpc>
              <a:buNone/>
            </a:pPr>
            <a:r>
              <a:rPr lang="en-US" sz="1400" dirty="0">
                <a:solidFill>
                  <a:srgbClr val="121212"/>
                </a:solidFill>
                <a:latin typeface="Roboto" pitchFamily="34" charset="0"/>
                <a:ea typeface="Roboto" pitchFamily="34" charset="-122"/>
                <a:cs typeface="Roboto" pitchFamily="34" charset="-120"/>
              </a:rPr>
              <a:t>Kit </a:t>
            </a:r>
            <a:r>
              <a:rPr lang="en-US" sz="1400" dirty="0" err="1">
                <a:solidFill>
                  <a:srgbClr val="121212"/>
                </a:solidFill>
                <a:latin typeface="Roboto" pitchFamily="34" charset="0"/>
                <a:ea typeface="Roboto" pitchFamily="34" charset="-122"/>
                <a:cs typeface="Roboto" pitchFamily="34" charset="-120"/>
              </a:rPr>
              <a:t>completo</a:t>
            </a:r>
            <a:r>
              <a:rPr lang="en-US" sz="1400" dirty="0">
                <a:solidFill>
                  <a:srgbClr val="121212"/>
                </a:solidFill>
                <a:latin typeface="Roboto" pitchFamily="34" charset="0"/>
                <a:ea typeface="Roboto" pitchFamily="34" charset="-122"/>
                <a:cs typeface="Roboto" pitchFamily="34" charset="-120"/>
              </a:rPr>
              <a:t> Golden Shield Smart </a:t>
            </a:r>
          </a:p>
          <a:p>
            <a:pPr marL="0" indent="0">
              <a:lnSpc>
                <a:spcPts val="2111"/>
              </a:lnSpc>
              <a:buNone/>
            </a:pPr>
            <a:r>
              <a:rPr lang="en-US" sz="1319" dirty="0">
                <a:solidFill>
                  <a:srgbClr val="121212"/>
                </a:solidFill>
                <a:latin typeface="Roboto" pitchFamily="34" charset="0"/>
                <a:ea typeface="Roboto" pitchFamily="34" charset="-122"/>
                <a:cs typeface="Roboto" pitchFamily="34" charset="-120"/>
              </a:rPr>
              <a:t> </a:t>
            </a:r>
            <a:endParaRPr lang="en-US" sz="1319" dirty="0"/>
          </a:p>
        </p:txBody>
      </p:sp>
      <p:sp>
        <p:nvSpPr>
          <p:cNvPr id="14" name="Shape 12"/>
          <p:cNvSpPr/>
          <p:nvPr/>
        </p:nvSpPr>
        <p:spPr>
          <a:xfrm>
            <a:off x="2108597" y="3943268"/>
            <a:ext cx="10412135" cy="484227"/>
          </a:xfrm>
          <a:prstGeom prst="rect">
            <a:avLst/>
          </a:prstGeom>
          <a:solidFill>
            <a:srgbClr val="FFFFFF">
              <a:alpha val="4000"/>
            </a:srgbClr>
          </a:solidFill>
          <a:ln/>
        </p:spPr>
        <p:txBody>
          <a:bodyPr/>
          <a:lstStyle/>
          <a:p>
            <a:endParaRPr lang="es-ES"/>
          </a:p>
        </p:txBody>
      </p:sp>
      <p:sp>
        <p:nvSpPr>
          <p:cNvPr id="15" name="Text 13"/>
          <p:cNvSpPr/>
          <p:nvPr/>
        </p:nvSpPr>
        <p:spPr>
          <a:xfrm>
            <a:off x="2277308" y="3876978"/>
            <a:ext cx="3131463" cy="268010"/>
          </a:xfrm>
          <a:prstGeom prst="rect">
            <a:avLst/>
          </a:prstGeom>
          <a:noFill/>
          <a:ln/>
        </p:spPr>
        <p:txBody>
          <a:bodyPr wrap="none" rtlCol="0" anchor="t"/>
          <a:lstStyle/>
          <a:p>
            <a:pPr marL="0" indent="0">
              <a:lnSpc>
                <a:spcPts val="2111"/>
              </a:lnSpc>
              <a:buNone/>
            </a:pPr>
            <a:r>
              <a:rPr lang="en-US" sz="1600" dirty="0" err="1" smtClean="0">
                <a:solidFill>
                  <a:srgbClr val="121212"/>
                </a:solidFill>
                <a:latin typeface="Roboto" pitchFamily="34" charset="0"/>
                <a:ea typeface="Roboto" pitchFamily="34" charset="-122"/>
                <a:cs typeface="Roboto" pitchFamily="34" charset="-120"/>
              </a:rPr>
              <a:t>Actualización</a:t>
            </a:r>
            <a:r>
              <a:rPr lang="en-US" sz="1600" dirty="0" smtClean="0">
                <a:solidFill>
                  <a:srgbClr val="121212"/>
                </a:solidFill>
                <a:latin typeface="Roboto" pitchFamily="34" charset="0"/>
                <a:ea typeface="Roboto" pitchFamily="34" charset="-122"/>
                <a:cs typeface="Roboto" pitchFamily="34" charset="-120"/>
              </a:rPr>
              <a:t> Software </a:t>
            </a:r>
            <a:r>
              <a:rPr lang="en-US" sz="1600" dirty="0">
                <a:solidFill>
                  <a:srgbClr val="121212"/>
                </a:solidFill>
                <a:latin typeface="Roboto" pitchFamily="34" charset="0"/>
                <a:ea typeface="Roboto" pitchFamily="34" charset="-122"/>
                <a:cs typeface="Roboto" pitchFamily="34" charset="-120"/>
              </a:rPr>
              <a:t>Cerradura</a:t>
            </a:r>
            <a:endParaRPr lang="en-US" sz="1600" dirty="0"/>
          </a:p>
        </p:txBody>
      </p:sp>
      <p:sp>
        <p:nvSpPr>
          <p:cNvPr id="16" name="Text 14"/>
          <p:cNvSpPr/>
          <p:nvPr/>
        </p:nvSpPr>
        <p:spPr>
          <a:xfrm>
            <a:off x="5847130" y="3876826"/>
            <a:ext cx="3127653" cy="268010"/>
          </a:xfrm>
          <a:prstGeom prst="rect">
            <a:avLst/>
          </a:prstGeom>
          <a:noFill/>
          <a:ln/>
        </p:spPr>
        <p:txBody>
          <a:bodyPr wrap="none" rtlCol="0" anchor="t"/>
          <a:lstStyle/>
          <a:p>
            <a:pPr marL="0" indent="0">
              <a:lnSpc>
                <a:spcPts val="2111"/>
              </a:lnSpc>
              <a:buNone/>
            </a:pPr>
            <a:r>
              <a:rPr lang="en-US" sz="1400" b="1" dirty="0" smtClean="0">
                <a:solidFill>
                  <a:srgbClr val="121212"/>
                </a:solidFill>
                <a:latin typeface="Roboto" pitchFamily="34" charset="0"/>
                <a:ea typeface="Roboto" pitchFamily="34" charset="-122"/>
                <a:cs typeface="Roboto" pitchFamily="34" charset="-120"/>
              </a:rPr>
              <a:t> </a:t>
            </a:r>
            <a:r>
              <a:rPr lang="en-US" sz="1600" b="1" dirty="0" smtClean="0">
                <a:solidFill>
                  <a:srgbClr val="121212"/>
                </a:solidFill>
                <a:latin typeface="Roboto" pitchFamily="34" charset="0"/>
                <a:ea typeface="Roboto" pitchFamily="34" charset="-122"/>
                <a:cs typeface="Roboto" pitchFamily="34" charset="-120"/>
              </a:rPr>
              <a:t>0,00</a:t>
            </a:r>
            <a:r>
              <a:rPr lang="en-US" sz="1600" b="1" dirty="0">
                <a:solidFill>
                  <a:srgbClr val="121212"/>
                </a:solidFill>
                <a:latin typeface="Roboto" pitchFamily="34" charset="0"/>
                <a:ea typeface="Roboto" pitchFamily="34" charset="-122"/>
                <a:cs typeface="Roboto" pitchFamily="34" charset="-120"/>
              </a:rPr>
              <a:t>€</a:t>
            </a:r>
            <a:endParaRPr lang="en-US" sz="1600" b="1" dirty="0"/>
          </a:p>
        </p:txBody>
      </p:sp>
      <p:sp>
        <p:nvSpPr>
          <p:cNvPr id="17" name="Text 15"/>
          <p:cNvSpPr/>
          <p:nvPr/>
        </p:nvSpPr>
        <p:spPr>
          <a:xfrm>
            <a:off x="8300853" y="3876826"/>
            <a:ext cx="3440222" cy="310542"/>
          </a:xfrm>
          <a:prstGeom prst="rect">
            <a:avLst/>
          </a:prstGeom>
          <a:noFill/>
          <a:ln/>
        </p:spPr>
        <p:txBody>
          <a:bodyPr wrap="none" rtlCol="0" anchor="t"/>
          <a:lstStyle/>
          <a:p>
            <a:pPr marL="0" indent="0">
              <a:lnSpc>
                <a:spcPts val="2111"/>
              </a:lnSpc>
              <a:buNone/>
            </a:pPr>
            <a:r>
              <a:rPr lang="en-US" sz="1400" dirty="0">
                <a:solidFill>
                  <a:srgbClr val="121212"/>
                </a:solidFill>
                <a:latin typeface="Roboto" pitchFamily="34" charset="0"/>
                <a:ea typeface="Roboto" pitchFamily="34" charset="-122"/>
                <a:cs typeface="Roboto" pitchFamily="34" charset="-120"/>
              </a:rPr>
              <a:t>Actualización Software Golden Shield</a:t>
            </a:r>
            <a:endParaRPr lang="en-US" sz="1400" dirty="0"/>
          </a:p>
        </p:txBody>
      </p:sp>
      <p:sp>
        <p:nvSpPr>
          <p:cNvPr id="18" name="Shape 16"/>
          <p:cNvSpPr/>
          <p:nvPr/>
        </p:nvSpPr>
        <p:spPr>
          <a:xfrm>
            <a:off x="2108597" y="4311774"/>
            <a:ext cx="10412135" cy="484227"/>
          </a:xfrm>
          <a:prstGeom prst="rect">
            <a:avLst/>
          </a:prstGeom>
          <a:solidFill>
            <a:srgbClr val="000000">
              <a:alpha val="4000"/>
            </a:srgbClr>
          </a:solidFill>
          <a:ln/>
        </p:spPr>
        <p:txBody>
          <a:bodyPr/>
          <a:lstStyle/>
          <a:p>
            <a:endParaRPr lang="es-ES"/>
          </a:p>
        </p:txBody>
      </p:sp>
      <p:sp>
        <p:nvSpPr>
          <p:cNvPr id="19" name="Text 17"/>
          <p:cNvSpPr/>
          <p:nvPr/>
        </p:nvSpPr>
        <p:spPr>
          <a:xfrm>
            <a:off x="2277308" y="4403585"/>
            <a:ext cx="3131463" cy="268010"/>
          </a:xfrm>
          <a:prstGeom prst="rect">
            <a:avLst/>
          </a:prstGeom>
          <a:noFill/>
          <a:ln/>
        </p:spPr>
        <p:txBody>
          <a:bodyPr wrap="none" rtlCol="0" anchor="t"/>
          <a:lstStyle/>
          <a:p>
            <a:pPr marL="0" indent="0">
              <a:lnSpc>
                <a:spcPts val="2111"/>
              </a:lnSpc>
              <a:buNone/>
            </a:pPr>
            <a:r>
              <a:rPr lang="en-US" sz="1600" dirty="0">
                <a:solidFill>
                  <a:srgbClr val="121212"/>
                </a:solidFill>
                <a:latin typeface="Roboto" pitchFamily="34" charset="0"/>
                <a:ea typeface="Roboto" pitchFamily="34" charset="-122"/>
                <a:cs typeface="Roboto" pitchFamily="34" charset="-120"/>
              </a:rPr>
              <a:t>Etiqueta envío Correos</a:t>
            </a:r>
            <a:endParaRPr lang="en-US" sz="1600" dirty="0"/>
          </a:p>
        </p:txBody>
      </p:sp>
      <p:sp>
        <p:nvSpPr>
          <p:cNvPr id="20" name="Text 18"/>
          <p:cNvSpPr/>
          <p:nvPr/>
        </p:nvSpPr>
        <p:spPr>
          <a:xfrm>
            <a:off x="5847130" y="4424851"/>
            <a:ext cx="3127653" cy="268010"/>
          </a:xfrm>
          <a:prstGeom prst="rect">
            <a:avLst/>
          </a:prstGeom>
          <a:noFill/>
          <a:ln/>
        </p:spPr>
        <p:txBody>
          <a:bodyPr wrap="none" rtlCol="0" anchor="t"/>
          <a:lstStyle/>
          <a:p>
            <a:pPr marL="0" indent="0">
              <a:lnSpc>
                <a:spcPts val="2111"/>
              </a:lnSpc>
              <a:buNone/>
            </a:pPr>
            <a:r>
              <a:rPr lang="en-US" sz="1600" b="1" dirty="0" smtClean="0">
                <a:solidFill>
                  <a:srgbClr val="121212"/>
                </a:solidFill>
                <a:latin typeface="Roboto" pitchFamily="34" charset="0"/>
                <a:ea typeface="Roboto" pitchFamily="34" charset="-122"/>
                <a:cs typeface="Roboto" pitchFamily="34" charset="-120"/>
              </a:rPr>
              <a:t> 6,00</a:t>
            </a:r>
            <a:r>
              <a:rPr lang="en-US" sz="1600" b="1" dirty="0">
                <a:solidFill>
                  <a:srgbClr val="121212"/>
                </a:solidFill>
                <a:latin typeface="Roboto" pitchFamily="34" charset="0"/>
                <a:ea typeface="Roboto" pitchFamily="34" charset="-122"/>
                <a:cs typeface="Roboto" pitchFamily="34" charset="-120"/>
              </a:rPr>
              <a:t>€</a:t>
            </a:r>
            <a:endParaRPr lang="en-US" sz="1600" b="1" dirty="0"/>
          </a:p>
        </p:txBody>
      </p:sp>
      <p:sp>
        <p:nvSpPr>
          <p:cNvPr id="21" name="Text 19"/>
          <p:cNvSpPr/>
          <p:nvPr/>
        </p:nvSpPr>
        <p:spPr>
          <a:xfrm>
            <a:off x="8300853" y="4410499"/>
            <a:ext cx="3440221" cy="364245"/>
          </a:xfrm>
          <a:prstGeom prst="rect">
            <a:avLst/>
          </a:prstGeom>
          <a:noFill/>
          <a:ln/>
        </p:spPr>
        <p:txBody>
          <a:bodyPr wrap="none" rtlCol="0" anchor="t"/>
          <a:lstStyle/>
          <a:p>
            <a:pPr marL="0" indent="0">
              <a:lnSpc>
                <a:spcPts val="2111"/>
              </a:lnSpc>
              <a:buNone/>
            </a:pPr>
            <a:r>
              <a:rPr lang="en-US" sz="1400" dirty="0">
                <a:solidFill>
                  <a:srgbClr val="121212"/>
                </a:solidFill>
                <a:latin typeface="Roboto" pitchFamily="34" charset="0"/>
                <a:ea typeface="Roboto" pitchFamily="34" charset="-122"/>
                <a:cs typeface="Roboto" pitchFamily="34" charset="-120"/>
              </a:rPr>
              <a:t>Etiqueta de </a:t>
            </a:r>
            <a:r>
              <a:rPr lang="en-US" sz="1400" dirty="0" err="1">
                <a:solidFill>
                  <a:srgbClr val="121212"/>
                </a:solidFill>
                <a:latin typeface="Roboto" pitchFamily="34" charset="0"/>
                <a:ea typeface="Roboto" pitchFamily="34" charset="-122"/>
                <a:cs typeface="Roboto" pitchFamily="34" charset="-120"/>
              </a:rPr>
              <a:t>envío</a:t>
            </a:r>
            <a:r>
              <a:rPr lang="en-US" sz="1400" dirty="0">
                <a:solidFill>
                  <a:srgbClr val="121212"/>
                </a:solidFill>
                <a:latin typeface="Roboto" pitchFamily="34" charset="0"/>
                <a:ea typeface="Roboto" pitchFamily="34" charset="-122"/>
                <a:cs typeface="Roboto" pitchFamily="34" charset="-120"/>
              </a:rPr>
              <a:t> </a:t>
            </a:r>
            <a:r>
              <a:rPr lang="en-US" sz="1400" dirty="0" err="1">
                <a:solidFill>
                  <a:srgbClr val="121212"/>
                </a:solidFill>
                <a:latin typeface="Roboto" pitchFamily="34" charset="0"/>
                <a:ea typeface="Roboto" pitchFamily="34" charset="-122"/>
                <a:cs typeface="Roboto" pitchFamily="34" charset="-120"/>
              </a:rPr>
              <a:t>ida</a:t>
            </a:r>
            <a:r>
              <a:rPr lang="en-US" sz="1400" dirty="0">
                <a:solidFill>
                  <a:srgbClr val="121212"/>
                </a:solidFill>
                <a:latin typeface="Roboto" pitchFamily="34" charset="0"/>
                <a:ea typeface="Roboto" pitchFamily="34" charset="-122"/>
                <a:cs typeface="Roboto" pitchFamily="34" charset="-120"/>
              </a:rPr>
              <a:t> y </a:t>
            </a:r>
            <a:r>
              <a:rPr lang="en-US" sz="1400" dirty="0" err="1" smtClean="0">
                <a:solidFill>
                  <a:srgbClr val="121212"/>
                </a:solidFill>
                <a:latin typeface="Roboto" pitchFamily="34" charset="0"/>
                <a:ea typeface="Roboto" pitchFamily="34" charset="-122"/>
                <a:cs typeface="Roboto" pitchFamily="34" charset="-120"/>
              </a:rPr>
              <a:t>vuelta</a:t>
            </a:r>
            <a:r>
              <a:rPr lang="en-US" sz="1400" dirty="0" smtClean="0">
                <a:solidFill>
                  <a:srgbClr val="121212"/>
                </a:solidFill>
                <a:latin typeface="Roboto" pitchFamily="34" charset="0"/>
                <a:ea typeface="Roboto" pitchFamily="34" charset="-122"/>
                <a:cs typeface="Roboto" pitchFamily="34" charset="-120"/>
              </a:rPr>
              <a:t> </a:t>
            </a:r>
            <a:r>
              <a:rPr lang="en-US" sz="1400" dirty="0" err="1" smtClean="0">
                <a:solidFill>
                  <a:srgbClr val="121212"/>
                </a:solidFill>
                <a:latin typeface="Roboto" pitchFamily="34" charset="0"/>
                <a:ea typeface="Roboto" pitchFamily="34" charset="-122"/>
                <a:cs typeface="Roboto" pitchFamily="34" charset="-120"/>
              </a:rPr>
              <a:t>Correos</a:t>
            </a:r>
            <a:r>
              <a:rPr lang="en-US" sz="1400" dirty="0" smtClean="0">
                <a:solidFill>
                  <a:srgbClr val="121212"/>
                </a:solidFill>
                <a:latin typeface="Roboto" pitchFamily="34" charset="0"/>
                <a:ea typeface="Roboto" pitchFamily="34" charset="-122"/>
                <a:cs typeface="Roboto" pitchFamily="34" charset="-120"/>
              </a:rPr>
              <a:t>.</a:t>
            </a:r>
            <a:endParaRPr lang="en-US" sz="1400" dirty="0"/>
          </a:p>
        </p:txBody>
      </p:sp>
      <p:sp>
        <p:nvSpPr>
          <p:cNvPr id="22" name="Shape 20"/>
          <p:cNvSpPr/>
          <p:nvPr/>
        </p:nvSpPr>
        <p:spPr>
          <a:xfrm>
            <a:off x="2108597" y="4947348"/>
            <a:ext cx="10412135" cy="752237"/>
          </a:xfrm>
          <a:prstGeom prst="rect">
            <a:avLst/>
          </a:prstGeom>
          <a:solidFill>
            <a:srgbClr val="FFFFFF">
              <a:alpha val="4000"/>
            </a:srgbClr>
          </a:solidFill>
          <a:ln/>
        </p:spPr>
        <p:txBody>
          <a:bodyPr/>
          <a:lstStyle/>
          <a:p>
            <a:endParaRPr lang="es-ES"/>
          </a:p>
        </p:txBody>
      </p:sp>
      <p:sp>
        <p:nvSpPr>
          <p:cNvPr id="23" name="Text 21"/>
          <p:cNvSpPr/>
          <p:nvPr/>
        </p:nvSpPr>
        <p:spPr>
          <a:xfrm>
            <a:off x="2277308" y="4940977"/>
            <a:ext cx="3131463" cy="268010"/>
          </a:xfrm>
          <a:prstGeom prst="rect">
            <a:avLst/>
          </a:prstGeom>
          <a:noFill/>
          <a:ln/>
        </p:spPr>
        <p:txBody>
          <a:bodyPr wrap="none" rtlCol="0" anchor="t"/>
          <a:lstStyle/>
          <a:p>
            <a:pPr marL="0" indent="0">
              <a:lnSpc>
                <a:spcPts val="2111"/>
              </a:lnSpc>
              <a:buNone/>
            </a:pPr>
            <a:r>
              <a:rPr lang="en-US" sz="1600" dirty="0" err="1">
                <a:solidFill>
                  <a:srgbClr val="121212"/>
                </a:solidFill>
                <a:latin typeface="Roboto" pitchFamily="34" charset="0"/>
                <a:ea typeface="Roboto" pitchFamily="34" charset="-122"/>
                <a:cs typeface="Roboto" pitchFamily="34" charset="-120"/>
              </a:rPr>
              <a:t>Amplificador</a:t>
            </a:r>
            <a:r>
              <a:rPr lang="en-US" sz="1600" dirty="0">
                <a:solidFill>
                  <a:srgbClr val="121212"/>
                </a:solidFill>
                <a:latin typeface="Roboto" pitchFamily="34" charset="0"/>
                <a:ea typeface="Roboto" pitchFamily="34" charset="-122"/>
                <a:cs typeface="Roboto" pitchFamily="34" charset="-120"/>
              </a:rPr>
              <a:t> </a:t>
            </a:r>
            <a:r>
              <a:rPr lang="en-US" sz="1600" dirty="0" smtClean="0">
                <a:solidFill>
                  <a:srgbClr val="121212"/>
                </a:solidFill>
                <a:latin typeface="Roboto" pitchFamily="34" charset="0"/>
                <a:ea typeface="Roboto" pitchFamily="34" charset="-122"/>
                <a:cs typeface="Roboto" pitchFamily="34" charset="-120"/>
              </a:rPr>
              <a:t> </a:t>
            </a:r>
            <a:r>
              <a:rPr lang="en-US" sz="1600" dirty="0" err="1" smtClean="0">
                <a:solidFill>
                  <a:srgbClr val="121212"/>
                </a:solidFill>
                <a:latin typeface="Roboto" pitchFamily="34" charset="0"/>
                <a:ea typeface="Roboto" pitchFamily="34" charset="-122"/>
                <a:cs typeface="Roboto" pitchFamily="34" charset="-120"/>
              </a:rPr>
              <a:t>Wifi</a:t>
            </a:r>
            <a:endParaRPr lang="en-US" sz="1600" dirty="0"/>
          </a:p>
        </p:txBody>
      </p:sp>
      <p:sp>
        <p:nvSpPr>
          <p:cNvPr id="24" name="Text 22"/>
          <p:cNvSpPr/>
          <p:nvPr/>
        </p:nvSpPr>
        <p:spPr>
          <a:xfrm>
            <a:off x="5762066" y="4951610"/>
            <a:ext cx="3127653" cy="268010"/>
          </a:xfrm>
          <a:prstGeom prst="rect">
            <a:avLst/>
          </a:prstGeom>
          <a:noFill/>
          <a:ln/>
        </p:spPr>
        <p:txBody>
          <a:bodyPr wrap="none" rtlCol="0" anchor="t"/>
          <a:lstStyle/>
          <a:p>
            <a:pPr marL="0" indent="0">
              <a:lnSpc>
                <a:spcPts val="2111"/>
              </a:lnSpc>
              <a:buNone/>
            </a:pPr>
            <a:r>
              <a:rPr lang="en-US" sz="1600" b="1" dirty="0" smtClean="0">
                <a:solidFill>
                  <a:srgbClr val="121212"/>
                </a:solidFill>
                <a:latin typeface="Roboto" pitchFamily="34" charset="0"/>
                <a:ea typeface="Roboto" pitchFamily="34" charset="-122"/>
                <a:cs typeface="Roboto" pitchFamily="34" charset="-120"/>
              </a:rPr>
              <a:t>12,50</a:t>
            </a:r>
            <a:r>
              <a:rPr lang="en-US" sz="1600" b="1" dirty="0">
                <a:solidFill>
                  <a:srgbClr val="121212"/>
                </a:solidFill>
                <a:latin typeface="Roboto" pitchFamily="34" charset="0"/>
                <a:ea typeface="Roboto" pitchFamily="34" charset="-122"/>
                <a:cs typeface="Roboto" pitchFamily="34" charset="-120"/>
              </a:rPr>
              <a:t>€</a:t>
            </a:r>
            <a:endParaRPr lang="en-US" sz="1600" b="1" dirty="0"/>
          </a:p>
        </p:txBody>
      </p:sp>
      <p:sp>
        <p:nvSpPr>
          <p:cNvPr id="25" name="Text 23"/>
          <p:cNvSpPr/>
          <p:nvPr/>
        </p:nvSpPr>
        <p:spPr>
          <a:xfrm>
            <a:off x="8300853" y="4806644"/>
            <a:ext cx="4052359" cy="752236"/>
          </a:xfrm>
          <a:prstGeom prst="rect">
            <a:avLst/>
          </a:prstGeom>
          <a:noFill/>
          <a:ln/>
        </p:spPr>
        <p:txBody>
          <a:bodyPr wrap="square" rtlCol="0" anchor="t"/>
          <a:lstStyle/>
          <a:p>
            <a:pPr marL="0" indent="0">
              <a:lnSpc>
                <a:spcPts val="2111"/>
              </a:lnSpc>
              <a:buNone/>
            </a:pPr>
            <a:r>
              <a:rPr lang="en-US" sz="1400" dirty="0">
                <a:solidFill>
                  <a:srgbClr val="121212"/>
                </a:solidFill>
                <a:latin typeface="Roboto" pitchFamily="34" charset="0"/>
                <a:ea typeface="Roboto" pitchFamily="34" charset="-122"/>
                <a:cs typeface="Roboto" pitchFamily="34" charset="-120"/>
              </a:rPr>
              <a:t>Será necesario si la distancia del router y la cerradura está a más de </a:t>
            </a:r>
            <a:r>
              <a:rPr lang="en-US" sz="1400" dirty="0" smtClean="0">
                <a:solidFill>
                  <a:srgbClr val="121212"/>
                </a:solidFill>
                <a:latin typeface="Roboto" pitchFamily="34" charset="0"/>
                <a:ea typeface="Roboto" pitchFamily="34" charset="-122"/>
                <a:cs typeface="Roboto" pitchFamily="34" charset="-120"/>
              </a:rPr>
              <a:t>4 </a:t>
            </a:r>
            <a:r>
              <a:rPr lang="en-US" sz="1400" dirty="0">
                <a:solidFill>
                  <a:srgbClr val="121212"/>
                </a:solidFill>
                <a:latin typeface="Roboto" pitchFamily="34" charset="0"/>
                <a:ea typeface="Roboto" pitchFamily="34" charset="-122"/>
                <a:cs typeface="Roboto" pitchFamily="34" charset="-120"/>
              </a:rPr>
              <a:t>metros.</a:t>
            </a:r>
            <a:endParaRPr lang="en-US" sz="1400" dirty="0"/>
          </a:p>
        </p:txBody>
      </p:sp>
      <p:sp>
        <p:nvSpPr>
          <p:cNvPr id="26" name="Shape 24"/>
          <p:cNvSpPr/>
          <p:nvPr/>
        </p:nvSpPr>
        <p:spPr>
          <a:xfrm>
            <a:off x="2092286" y="5398831"/>
            <a:ext cx="10412135" cy="991336"/>
          </a:xfrm>
          <a:prstGeom prst="rect">
            <a:avLst/>
          </a:prstGeom>
          <a:solidFill>
            <a:srgbClr val="000000">
              <a:alpha val="4000"/>
            </a:srgbClr>
          </a:solidFill>
          <a:ln/>
        </p:spPr>
        <p:txBody>
          <a:bodyPr/>
          <a:lstStyle/>
          <a:p>
            <a:endParaRPr lang="es-ES"/>
          </a:p>
        </p:txBody>
      </p:sp>
      <p:sp>
        <p:nvSpPr>
          <p:cNvPr id="27" name="Text 25"/>
          <p:cNvSpPr/>
          <p:nvPr/>
        </p:nvSpPr>
        <p:spPr>
          <a:xfrm>
            <a:off x="2277308" y="5459288"/>
            <a:ext cx="3131463" cy="536019"/>
          </a:xfrm>
          <a:prstGeom prst="rect">
            <a:avLst/>
          </a:prstGeom>
          <a:noFill/>
          <a:ln/>
        </p:spPr>
        <p:txBody>
          <a:bodyPr wrap="square" rtlCol="0" anchor="t"/>
          <a:lstStyle/>
          <a:p>
            <a:pPr marL="0" indent="0">
              <a:lnSpc>
                <a:spcPts val="2111"/>
              </a:lnSpc>
              <a:buNone/>
            </a:pPr>
            <a:r>
              <a:rPr lang="en-US" sz="1600" dirty="0">
                <a:solidFill>
                  <a:srgbClr val="121212"/>
                </a:solidFill>
                <a:latin typeface="Roboto" pitchFamily="34" charset="0"/>
                <a:ea typeface="Roboto" pitchFamily="34" charset="-122"/>
                <a:cs typeface="Roboto" pitchFamily="34" charset="-120"/>
              </a:rPr>
              <a:t>Amplificador </a:t>
            </a:r>
            <a:r>
              <a:rPr lang="en-US" sz="1600" dirty="0" err="1">
                <a:solidFill>
                  <a:srgbClr val="121212"/>
                </a:solidFill>
                <a:latin typeface="Roboto" pitchFamily="34" charset="0"/>
                <a:ea typeface="Roboto" pitchFamily="34" charset="-122"/>
                <a:cs typeface="Roboto" pitchFamily="34" charset="-120"/>
              </a:rPr>
              <a:t>wifi</a:t>
            </a:r>
            <a:r>
              <a:rPr lang="en-US" sz="1600" dirty="0">
                <a:solidFill>
                  <a:srgbClr val="121212"/>
                </a:solidFill>
                <a:latin typeface="Roboto" pitchFamily="34" charset="0"/>
                <a:ea typeface="Roboto" pitchFamily="34" charset="-122"/>
                <a:cs typeface="Roboto" pitchFamily="34" charset="-120"/>
              </a:rPr>
              <a:t> 4G (No se proporciona tarjeta sim)</a:t>
            </a:r>
            <a:endParaRPr lang="en-US" sz="1600" dirty="0"/>
          </a:p>
        </p:txBody>
      </p:sp>
      <p:sp>
        <p:nvSpPr>
          <p:cNvPr id="28" name="Text 26"/>
          <p:cNvSpPr/>
          <p:nvPr/>
        </p:nvSpPr>
        <p:spPr>
          <a:xfrm>
            <a:off x="5772699" y="5544352"/>
            <a:ext cx="3127653" cy="268010"/>
          </a:xfrm>
          <a:prstGeom prst="rect">
            <a:avLst/>
          </a:prstGeom>
          <a:noFill/>
          <a:ln/>
        </p:spPr>
        <p:txBody>
          <a:bodyPr wrap="none" rtlCol="0" anchor="t"/>
          <a:lstStyle/>
          <a:p>
            <a:pPr marL="0" indent="0">
              <a:lnSpc>
                <a:spcPts val="2111"/>
              </a:lnSpc>
              <a:buNone/>
            </a:pPr>
            <a:r>
              <a:rPr lang="en-US" sz="1600" b="1" dirty="0">
                <a:solidFill>
                  <a:srgbClr val="121212"/>
                </a:solidFill>
                <a:latin typeface="Roboto" pitchFamily="34" charset="0"/>
                <a:ea typeface="Roboto" pitchFamily="34" charset="-122"/>
                <a:cs typeface="Roboto" pitchFamily="34" charset="-120"/>
              </a:rPr>
              <a:t>69,00€</a:t>
            </a:r>
            <a:endParaRPr lang="en-US" sz="1600" b="1" dirty="0"/>
          </a:p>
        </p:txBody>
      </p:sp>
      <p:sp>
        <p:nvSpPr>
          <p:cNvPr id="29" name="Text 27"/>
          <p:cNvSpPr/>
          <p:nvPr/>
        </p:nvSpPr>
        <p:spPr>
          <a:xfrm>
            <a:off x="8300852" y="5448655"/>
            <a:ext cx="4052359" cy="1072039"/>
          </a:xfrm>
          <a:prstGeom prst="rect">
            <a:avLst/>
          </a:prstGeom>
          <a:noFill/>
          <a:ln/>
        </p:spPr>
        <p:txBody>
          <a:bodyPr wrap="square" rtlCol="0" anchor="t"/>
          <a:lstStyle/>
          <a:p>
            <a:pPr marL="0" indent="0">
              <a:lnSpc>
                <a:spcPts val="2111"/>
              </a:lnSpc>
              <a:buNone/>
            </a:pPr>
            <a:r>
              <a:rPr lang="en-US" sz="1400" dirty="0">
                <a:solidFill>
                  <a:srgbClr val="121212"/>
                </a:solidFill>
                <a:latin typeface="Roboto" pitchFamily="34" charset="0"/>
                <a:ea typeface="Roboto" pitchFamily="34" charset="-122"/>
                <a:cs typeface="Roboto" pitchFamily="34" charset="-120"/>
              </a:rPr>
              <a:t>Si no tienes wifi en casa, con este amplificador y una tarjeta sim, podrás utilizar la cerradura sin tener que contratar internet en casa. </a:t>
            </a:r>
            <a:endParaRPr lang="en-US" sz="1400" dirty="0"/>
          </a:p>
        </p:txBody>
      </p:sp>
      <p:sp>
        <p:nvSpPr>
          <p:cNvPr id="30" name="Text 28"/>
          <p:cNvSpPr/>
          <p:nvPr/>
        </p:nvSpPr>
        <p:spPr>
          <a:xfrm>
            <a:off x="2368868" y="7207687"/>
            <a:ext cx="10160556" cy="268010"/>
          </a:xfrm>
          <a:prstGeom prst="rect">
            <a:avLst/>
          </a:prstGeom>
          <a:noFill/>
          <a:ln/>
        </p:spPr>
        <p:txBody>
          <a:bodyPr wrap="none" rtlCol="0" anchor="t"/>
          <a:lstStyle/>
          <a:p>
            <a:pPr marL="342900" indent="-342900" algn="l">
              <a:lnSpc>
                <a:spcPts val="2111"/>
              </a:lnSpc>
              <a:buSzPct val="100000"/>
              <a:buChar char="•"/>
            </a:pPr>
            <a:r>
              <a:rPr lang="en-US" sz="1319" b="1" dirty="0">
                <a:solidFill>
                  <a:srgbClr val="121212"/>
                </a:solidFill>
                <a:latin typeface="Roboto" pitchFamily="34" charset="0"/>
                <a:ea typeface="Roboto" pitchFamily="34" charset="-122"/>
                <a:cs typeface="Roboto" pitchFamily="34" charset="-120"/>
              </a:rPr>
              <a:t>Precios con IVA incluido</a:t>
            </a:r>
            <a:endParaRPr lang="en-US" sz="1319" b="1" dirty="0"/>
          </a:p>
        </p:txBody>
      </p:sp>
      <p:sp>
        <p:nvSpPr>
          <p:cNvPr id="31" name="Shape 12"/>
          <p:cNvSpPr/>
          <p:nvPr/>
        </p:nvSpPr>
        <p:spPr>
          <a:xfrm>
            <a:off x="2828260" y="3760175"/>
            <a:ext cx="9701164" cy="45719"/>
          </a:xfrm>
          <a:prstGeom prst="rect">
            <a:avLst/>
          </a:prstGeom>
          <a:solidFill>
            <a:srgbClr val="FFFFFF">
              <a:alpha val="4000"/>
            </a:srgbClr>
          </a:solidFill>
          <a:ln/>
        </p:spPr>
        <p:txBody>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2" name="Shape 12"/>
          <p:cNvSpPr/>
          <p:nvPr/>
        </p:nvSpPr>
        <p:spPr>
          <a:xfrm>
            <a:off x="2294437" y="6415103"/>
            <a:ext cx="3257642" cy="484227"/>
          </a:xfrm>
          <a:prstGeom prst="rect">
            <a:avLst/>
          </a:prstGeom>
          <a:solidFill>
            <a:srgbClr val="FFFFFF">
              <a:alpha val="4000"/>
            </a:srgbClr>
          </a:solidFill>
          <a:ln/>
        </p:spPr>
        <p:txBody>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dirty="0" smtClean="0">
                <a:latin typeface="Roboto"/>
                <a:ea typeface="Roboto"/>
              </a:rPr>
              <a:t>Alarma externa 120db</a:t>
            </a:r>
            <a:endParaRPr lang="es-ES" sz="1600" dirty="0">
              <a:latin typeface="Roboto"/>
              <a:ea typeface="Roboto"/>
            </a:endParaRPr>
          </a:p>
        </p:txBody>
      </p:sp>
      <p:sp>
        <p:nvSpPr>
          <p:cNvPr id="33" name="32 CuadroTexto"/>
          <p:cNvSpPr txBox="1"/>
          <p:nvPr/>
        </p:nvSpPr>
        <p:spPr>
          <a:xfrm>
            <a:off x="5762066" y="6435630"/>
            <a:ext cx="957711" cy="338554"/>
          </a:xfrm>
          <a:prstGeom prst="rect">
            <a:avLst/>
          </a:prstGeom>
          <a:noFill/>
        </p:spPr>
        <p:txBody>
          <a:bodyPr wrap="square" rtlCol="0">
            <a:spAutoFit/>
          </a:bodyPr>
          <a:lstStyle/>
          <a:p>
            <a:r>
              <a:rPr lang="es-ES" sz="1600" b="1" dirty="0" smtClean="0">
                <a:latin typeface="Roboto"/>
                <a:ea typeface="Roboto"/>
              </a:rPr>
              <a:t>12,00€</a:t>
            </a:r>
            <a:endParaRPr lang="es-ES" sz="1600" b="1" dirty="0">
              <a:latin typeface="Roboto"/>
              <a:ea typeface="Roboto"/>
            </a:endParaRPr>
          </a:p>
        </p:txBody>
      </p:sp>
      <p:sp>
        <p:nvSpPr>
          <p:cNvPr id="34" name="33 CuadroTexto"/>
          <p:cNvSpPr txBox="1"/>
          <p:nvPr/>
        </p:nvSpPr>
        <p:spPr>
          <a:xfrm>
            <a:off x="8300853" y="6382465"/>
            <a:ext cx="4203567" cy="523220"/>
          </a:xfrm>
          <a:prstGeom prst="rect">
            <a:avLst/>
          </a:prstGeom>
          <a:noFill/>
        </p:spPr>
        <p:txBody>
          <a:bodyPr wrap="square" rtlCol="0">
            <a:spAutoFit/>
          </a:bodyPr>
          <a:lstStyle/>
          <a:p>
            <a:r>
              <a:rPr lang="es-ES" sz="1400" dirty="0" smtClean="0">
                <a:latin typeface="Roboto"/>
                <a:ea typeface="Roboto"/>
              </a:rPr>
              <a:t>Misma alarma externa que viene con la cerradura de 120db</a:t>
            </a:r>
            <a:endParaRPr lang="es-ES" sz="1400" dirty="0">
              <a:latin typeface="Roboto"/>
              <a:ea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AFA"/>
          </a:solidFill>
          <a:ln/>
        </p:spPr>
        <p:txBody>
          <a:bodyPr/>
          <a:lstStyle/>
          <a:p>
            <a:endParaRPr lang="es-ES"/>
          </a:p>
        </p:txBody>
      </p:sp>
      <p:sp>
        <p:nvSpPr>
          <p:cNvPr id="3" name="Text 1"/>
          <p:cNvSpPr/>
          <p:nvPr/>
        </p:nvSpPr>
        <p:spPr>
          <a:xfrm>
            <a:off x="968693" y="935864"/>
            <a:ext cx="5809059" cy="726043"/>
          </a:xfrm>
          <a:prstGeom prst="rect">
            <a:avLst/>
          </a:prstGeom>
          <a:noFill/>
          <a:ln/>
        </p:spPr>
        <p:txBody>
          <a:bodyPr wrap="none" rtlCol="0" anchor="t"/>
          <a:lstStyle/>
          <a:p>
            <a:pPr marL="0" indent="0">
              <a:lnSpc>
                <a:spcPts val="5718"/>
              </a:lnSpc>
              <a:buNone/>
            </a:pPr>
            <a:r>
              <a:rPr lang="en-US" sz="4574" dirty="0">
                <a:solidFill>
                  <a:srgbClr val="1F1E1E"/>
                </a:solidFill>
                <a:latin typeface="Red Hat Text" pitchFamily="34" charset="0"/>
                <a:ea typeface="Red Hat Text" pitchFamily="34" charset="-122"/>
                <a:cs typeface="Red Hat Text" pitchFamily="34" charset="-120"/>
              </a:rPr>
              <a:t>Contacto</a:t>
            </a:r>
            <a:endParaRPr lang="en-US" sz="4574" dirty="0"/>
          </a:p>
        </p:txBody>
      </p:sp>
      <p:sp>
        <p:nvSpPr>
          <p:cNvPr id="4" name="Text 2"/>
          <p:cNvSpPr/>
          <p:nvPr/>
        </p:nvSpPr>
        <p:spPr>
          <a:xfrm>
            <a:off x="968693" y="1964265"/>
            <a:ext cx="12692896" cy="790099"/>
          </a:xfrm>
          <a:prstGeom prst="rect">
            <a:avLst/>
          </a:prstGeom>
          <a:noFill/>
          <a:ln/>
        </p:spPr>
        <p:txBody>
          <a:bodyPr wrap="square" rtlCol="0" anchor="t"/>
          <a:lstStyle/>
          <a:p>
            <a:pPr marL="0" indent="0">
              <a:lnSpc>
                <a:spcPts val="3110"/>
              </a:lnSpc>
              <a:buNone/>
            </a:pPr>
            <a:r>
              <a:rPr lang="en-US" sz="1944" dirty="0">
                <a:solidFill>
                  <a:srgbClr val="121212"/>
                </a:solidFill>
                <a:latin typeface="Roboto" pitchFamily="34" charset="0"/>
                <a:ea typeface="Roboto" pitchFamily="34" charset="-122"/>
                <a:cs typeface="Roboto" pitchFamily="34" charset="-120"/>
              </a:rPr>
              <a:t>Póngase en contacto con nosotros mediante correo electrónico </a:t>
            </a:r>
            <a:r>
              <a:rPr lang="en-US" sz="1944" dirty="0" err="1">
                <a:solidFill>
                  <a:srgbClr val="121212"/>
                </a:solidFill>
                <a:latin typeface="Roboto" pitchFamily="34" charset="0"/>
                <a:ea typeface="Roboto" pitchFamily="34" charset="-122"/>
                <a:cs typeface="Roboto" pitchFamily="34" charset="-120"/>
              </a:rPr>
              <a:t>si</a:t>
            </a:r>
            <a:r>
              <a:rPr lang="en-US" sz="1944" dirty="0">
                <a:solidFill>
                  <a:srgbClr val="121212"/>
                </a:solidFill>
                <a:latin typeface="Roboto" pitchFamily="34" charset="0"/>
                <a:ea typeface="Roboto" pitchFamily="34" charset="-122"/>
                <a:cs typeface="Roboto" pitchFamily="34" charset="-120"/>
              </a:rPr>
              <a:t> </a:t>
            </a:r>
            <a:r>
              <a:rPr lang="en-US" sz="1944" dirty="0" err="1" smtClean="0">
                <a:solidFill>
                  <a:srgbClr val="121212"/>
                </a:solidFill>
                <a:latin typeface="Roboto" pitchFamily="34" charset="0"/>
                <a:ea typeface="Roboto" pitchFamily="34" charset="-122"/>
                <a:cs typeface="Roboto" pitchFamily="34" charset="-120"/>
              </a:rPr>
              <a:t>estás</a:t>
            </a:r>
            <a:r>
              <a:rPr lang="en-US" sz="1944" dirty="0" smtClean="0">
                <a:solidFill>
                  <a:srgbClr val="121212"/>
                </a:solidFill>
                <a:latin typeface="Roboto" pitchFamily="34" charset="0"/>
                <a:ea typeface="Roboto" pitchFamily="34" charset="-122"/>
                <a:cs typeface="Roboto" pitchFamily="34" charset="-120"/>
              </a:rPr>
              <a:t> </a:t>
            </a:r>
            <a:r>
              <a:rPr lang="en-US" sz="1944" dirty="0">
                <a:solidFill>
                  <a:srgbClr val="121212"/>
                </a:solidFill>
                <a:latin typeface="Roboto" pitchFamily="34" charset="0"/>
                <a:ea typeface="Roboto" pitchFamily="34" charset="-122"/>
                <a:cs typeface="Roboto" pitchFamily="34" charset="-120"/>
              </a:rPr>
              <a:t>interesado en adquirir el </a:t>
            </a:r>
            <a:r>
              <a:rPr lang="en-US" sz="1944" dirty="0" smtClean="0">
                <a:solidFill>
                  <a:srgbClr val="121212"/>
                </a:solidFill>
                <a:latin typeface="Roboto" pitchFamily="34" charset="0"/>
                <a:ea typeface="Roboto" pitchFamily="34" charset="-122"/>
                <a:cs typeface="Roboto" pitchFamily="34" charset="-120"/>
              </a:rPr>
              <a:t>kit, </a:t>
            </a:r>
            <a:r>
              <a:rPr lang="en-US" sz="1944" dirty="0" err="1" smtClean="0">
                <a:solidFill>
                  <a:srgbClr val="121212"/>
                </a:solidFill>
                <a:latin typeface="Roboto" pitchFamily="34" charset="0"/>
                <a:ea typeface="Roboto" pitchFamily="34" charset="-122"/>
                <a:cs typeface="Roboto" pitchFamily="34" charset="-120"/>
              </a:rPr>
              <a:t>para</a:t>
            </a:r>
            <a:r>
              <a:rPr lang="en-US" sz="1944" dirty="0" smtClean="0">
                <a:solidFill>
                  <a:srgbClr val="121212"/>
                </a:solidFill>
                <a:latin typeface="Roboto" pitchFamily="34" charset="0"/>
                <a:ea typeface="Roboto" pitchFamily="34" charset="-122"/>
                <a:cs typeface="Roboto" pitchFamily="34" charset="-120"/>
              </a:rPr>
              <a:t> </a:t>
            </a:r>
            <a:r>
              <a:rPr lang="en-US" sz="1944" dirty="0" err="1" smtClean="0">
                <a:solidFill>
                  <a:srgbClr val="121212"/>
                </a:solidFill>
                <a:latin typeface="Roboto" pitchFamily="34" charset="0"/>
                <a:ea typeface="Roboto" pitchFamily="34" charset="-122"/>
                <a:cs typeface="Roboto" pitchFamily="34" charset="-120"/>
              </a:rPr>
              <a:t>apuntarte</a:t>
            </a:r>
            <a:r>
              <a:rPr lang="en-US" sz="1944" dirty="0" smtClean="0">
                <a:solidFill>
                  <a:srgbClr val="121212"/>
                </a:solidFill>
                <a:latin typeface="Roboto" pitchFamily="34" charset="0"/>
                <a:ea typeface="Roboto" pitchFamily="34" charset="-122"/>
                <a:cs typeface="Roboto" pitchFamily="34" charset="-120"/>
              </a:rPr>
              <a:t> en la </a:t>
            </a:r>
            <a:r>
              <a:rPr lang="en-US" sz="1944" dirty="0" err="1" smtClean="0">
                <a:solidFill>
                  <a:srgbClr val="121212"/>
                </a:solidFill>
                <a:latin typeface="Roboto" pitchFamily="34" charset="0"/>
                <a:ea typeface="Roboto" pitchFamily="34" charset="-122"/>
                <a:cs typeface="Roboto" pitchFamily="34" charset="-120"/>
              </a:rPr>
              <a:t>lista</a:t>
            </a:r>
            <a:r>
              <a:rPr lang="en-US" sz="1944" dirty="0" smtClean="0">
                <a:solidFill>
                  <a:srgbClr val="121212"/>
                </a:solidFill>
                <a:latin typeface="Roboto" pitchFamily="34" charset="0"/>
                <a:ea typeface="Roboto" pitchFamily="34" charset="-122"/>
                <a:cs typeface="Roboto" pitchFamily="34" charset="-120"/>
              </a:rPr>
              <a:t> de </a:t>
            </a:r>
            <a:r>
              <a:rPr lang="en-US" sz="1944" dirty="0" err="1" smtClean="0">
                <a:solidFill>
                  <a:srgbClr val="121212"/>
                </a:solidFill>
                <a:latin typeface="Roboto" pitchFamily="34" charset="0"/>
                <a:ea typeface="Roboto" pitchFamily="34" charset="-122"/>
                <a:cs typeface="Roboto" pitchFamily="34" charset="-120"/>
              </a:rPr>
              <a:t>interesados</a:t>
            </a:r>
            <a:r>
              <a:rPr lang="en-US" sz="1944" dirty="0" smtClean="0">
                <a:solidFill>
                  <a:srgbClr val="121212"/>
                </a:solidFill>
                <a:latin typeface="Roboto" pitchFamily="34" charset="0"/>
                <a:ea typeface="Roboto" pitchFamily="34" charset="-122"/>
                <a:cs typeface="Roboto" pitchFamily="34" charset="-120"/>
              </a:rPr>
              <a:t>, </a:t>
            </a:r>
            <a:r>
              <a:rPr lang="en-US" sz="1944" dirty="0" err="1" smtClean="0">
                <a:solidFill>
                  <a:srgbClr val="121212"/>
                </a:solidFill>
                <a:latin typeface="Roboto" pitchFamily="34" charset="0"/>
                <a:ea typeface="Roboto" pitchFamily="34" charset="-122"/>
                <a:cs typeface="Roboto" pitchFamily="34" charset="-120"/>
              </a:rPr>
              <a:t>ya</a:t>
            </a:r>
            <a:r>
              <a:rPr lang="en-US" sz="1944" dirty="0" smtClean="0">
                <a:solidFill>
                  <a:srgbClr val="121212"/>
                </a:solidFill>
                <a:latin typeface="Roboto" pitchFamily="34" charset="0"/>
                <a:ea typeface="Roboto" pitchFamily="34" charset="-122"/>
                <a:cs typeface="Roboto" pitchFamily="34" charset="-120"/>
              </a:rPr>
              <a:t> </a:t>
            </a:r>
            <a:r>
              <a:rPr lang="en-US" sz="1944" dirty="0" err="1" smtClean="0">
                <a:solidFill>
                  <a:srgbClr val="121212"/>
                </a:solidFill>
                <a:latin typeface="Roboto" pitchFamily="34" charset="0"/>
                <a:ea typeface="Roboto" pitchFamily="34" charset="-122"/>
                <a:cs typeface="Roboto" pitchFamily="34" charset="-120"/>
              </a:rPr>
              <a:t>que</a:t>
            </a:r>
            <a:r>
              <a:rPr lang="en-US" sz="1944" dirty="0" smtClean="0">
                <a:solidFill>
                  <a:srgbClr val="121212"/>
                </a:solidFill>
                <a:latin typeface="Roboto" pitchFamily="34" charset="0"/>
                <a:ea typeface="Roboto" pitchFamily="34" charset="-122"/>
                <a:cs typeface="Roboto" pitchFamily="34" charset="-120"/>
              </a:rPr>
              <a:t> </a:t>
            </a:r>
            <a:r>
              <a:rPr lang="en-US" sz="1944" dirty="0" err="1" smtClean="0">
                <a:solidFill>
                  <a:srgbClr val="121212"/>
                </a:solidFill>
                <a:latin typeface="Roboto" pitchFamily="34" charset="0"/>
                <a:ea typeface="Roboto" pitchFamily="34" charset="-122"/>
                <a:cs typeface="Roboto" pitchFamily="34" charset="-120"/>
              </a:rPr>
              <a:t>tenemos</a:t>
            </a:r>
            <a:r>
              <a:rPr lang="en-US" sz="1944" dirty="0" smtClean="0">
                <a:solidFill>
                  <a:srgbClr val="121212"/>
                </a:solidFill>
                <a:latin typeface="Roboto" pitchFamily="34" charset="0"/>
                <a:ea typeface="Roboto" pitchFamily="34" charset="-122"/>
                <a:cs typeface="Roboto" pitchFamily="34" charset="-120"/>
              </a:rPr>
              <a:t> </a:t>
            </a:r>
            <a:r>
              <a:rPr lang="en-US" sz="1944" dirty="0" err="1" smtClean="0">
                <a:solidFill>
                  <a:srgbClr val="121212"/>
                </a:solidFill>
                <a:latin typeface="Roboto" pitchFamily="34" charset="0"/>
                <a:ea typeface="Roboto" pitchFamily="34" charset="-122"/>
                <a:cs typeface="Roboto" pitchFamily="34" charset="-120"/>
              </a:rPr>
              <a:t>una</a:t>
            </a:r>
            <a:r>
              <a:rPr lang="en-US" sz="1944" dirty="0" smtClean="0">
                <a:solidFill>
                  <a:srgbClr val="121212"/>
                </a:solidFill>
                <a:latin typeface="Roboto" pitchFamily="34" charset="0"/>
                <a:ea typeface="Roboto" pitchFamily="34" charset="-122"/>
                <a:cs typeface="Roboto" pitchFamily="34" charset="-120"/>
              </a:rPr>
              <a:t> </a:t>
            </a:r>
            <a:r>
              <a:rPr lang="en-US" sz="1944" dirty="0" err="1" smtClean="0">
                <a:solidFill>
                  <a:srgbClr val="121212"/>
                </a:solidFill>
                <a:latin typeface="Roboto" pitchFamily="34" charset="0"/>
                <a:ea typeface="Roboto" pitchFamily="34" charset="-122"/>
                <a:cs typeface="Roboto" pitchFamily="34" charset="-120"/>
              </a:rPr>
              <a:t>alta</a:t>
            </a:r>
            <a:r>
              <a:rPr lang="en-US" sz="1944" dirty="0" smtClean="0">
                <a:solidFill>
                  <a:srgbClr val="121212"/>
                </a:solidFill>
                <a:latin typeface="Roboto" pitchFamily="34" charset="0"/>
                <a:ea typeface="Roboto" pitchFamily="34" charset="-122"/>
                <a:cs typeface="Roboto" pitchFamily="34" charset="-120"/>
              </a:rPr>
              <a:t> </a:t>
            </a:r>
            <a:r>
              <a:rPr lang="en-US" sz="1944" dirty="0" err="1" smtClean="0">
                <a:solidFill>
                  <a:srgbClr val="121212"/>
                </a:solidFill>
                <a:latin typeface="Roboto" pitchFamily="34" charset="0"/>
                <a:ea typeface="Roboto" pitchFamily="34" charset="-122"/>
                <a:cs typeface="Roboto" pitchFamily="34" charset="-120"/>
              </a:rPr>
              <a:t>demanda</a:t>
            </a:r>
            <a:r>
              <a:rPr lang="en-US" sz="1944" dirty="0" smtClean="0">
                <a:solidFill>
                  <a:srgbClr val="121212"/>
                </a:solidFill>
                <a:latin typeface="Roboto" pitchFamily="34" charset="0"/>
                <a:ea typeface="Roboto" pitchFamily="34" charset="-122"/>
                <a:cs typeface="Roboto" pitchFamily="34" charset="-120"/>
              </a:rPr>
              <a:t> e </a:t>
            </a:r>
            <a:r>
              <a:rPr lang="en-US" sz="1944" dirty="0" err="1" smtClean="0">
                <a:solidFill>
                  <a:srgbClr val="121212"/>
                </a:solidFill>
                <a:latin typeface="Roboto" pitchFamily="34" charset="0"/>
                <a:ea typeface="Roboto" pitchFamily="34" charset="-122"/>
                <a:cs typeface="Roboto" pitchFamily="34" charset="-120"/>
              </a:rPr>
              <a:t>iremos</a:t>
            </a:r>
            <a:r>
              <a:rPr lang="en-US" sz="1944" dirty="0" smtClean="0">
                <a:solidFill>
                  <a:srgbClr val="121212"/>
                </a:solidFill>
                <a:latin typeface="Roboto" pitchFamily="34" charset="0"/>
                <a:ea typeface="Roboto" pitchFamily="34" charset="-122"/>
                <a:cs typeface="Roboto" pitchFamily="34" charset="-120"/>
              </a:rPr>
              <a:t> </a:t>
            </a:r>
            <a:r>
              <a:rPr lang="en-US" sz="1944" dirty="0" err="1" smtClean="0">
                <a:solidFill>
                  <a:srgbClr val="121212"/>
                </a:solidFill>
                <a:latin typeface="Roboto" pitchFamily="34" charset="0"/>
                <a:ea typeface="Roboto" pitchFamily="34" charset="-122"/>
                <a:cs typeface="Roboto" pitchFamily="34" charset="-120"/>
              </a:rPr>
              <a:t>proporcionando</a:t>
            </a:r>
            <a:r>
              <a:rPr lang="en-US" sz="1944" dirty="0" smtClean="0">
                <a:solidFill>
                  <a:srgbClr val="121212"/>
                </a:solidFill>
                <a:latin typeface="Roboto" pitchFamily="34" charset="0"/>
                <a:ea typeface="Roboto" pitchFamily="34" charset="-122"/>
                <a:cs typeface="Roboto" pitchFamily="34" charset="-120"/>
              </a:rPr>
              <a:t> los kit a los </a:t>
            </a:r>
            <a:r>
              <a:rPr lang="en-US" sz="1944" dirty="0" err="1" smtClean="0">
                <a:solidFill>
                  <a:srgbClr val="121212"/>
                </a:solidFill>
                <a:latin typeface="Roboto" pitchFamily="34" charset="0"/>
                <a:ea typeface="Roboto" pitchFamily="34" charset="-122"/>
                <a:cs typeface="Roboto" pitchFamily="34" charset="-120"/>
              </a:rPr>
              <a:t>que</a:t>
            </a:r>
            <a:r>
              <a:rPr lang="en-US" sz="1944" dirty="0" smtClean="0">
                <a:solidFill>
                  <a:srgbClr val="121212"/>
                </a:solidFill>
                <a:latin typeface="Roboto" pitchFamily="34" charset="0"/>
                <a:ea typeface="Roboto" pitchFamily="34" charset="-122"/>
                <a:cs typeface="Roboto" pitchFamily="34" charset="-120"/>
              </a:rPr>
              <a:t> </a:t>
            </a:r>
            <a:r>
              <a:rPr lang="en-US" sz="1944" dirty="0" err="1" smtClean="0">
                <a:solidFill>
                  <a:srgbClr val="121212"/>
                </a:solidFill>
                <a:latin typeface="Roboto" pitchFamily="34" charset="0"/>
                <a:ea typeface="Roboto" pitchFamily="34" charset="-122"/>
                <a:cs typeface="Roboto" pitchFamily="34" charset="-120"/>
              </a:rPr>
              <a:t>primeros</a:t>
            </a:r>
            <a:r>
              <a:rPr lang="en-US" sz="1944" dirty="0" smtClean="0">
                <a:solidFill>
                  <a:srgbClr val="121212"/>
                </a:solidFill>
                <a:latin typeface="Roboto" pitchFamily="34" charset="0"/>
                <a:ea typeface="Roboto" pitchFamily="34" charset="-122"/>
                <a:cs typeface="Roboto" pitchFamily="34" charset="-120"/>
              </a:rPr>
              <a:t> </a:t>
            </a:r>
            <a:r>
              <a:rPr lang="en-US" sz="1944" dirty="0" err="1" smtClean="0">
                <a:solidFill>
                  <a:srgbClr val="121212"/>
                </a:solidFill>
                <a:latin typeface="Roboto" pitchFamily="34" charset="0"/>
                <a:ea typeface="Roboto" pitchFamily="34" charset="-122"/>
                <a:cs typeface="Roboto" pitchFamily="34" charset="-120"/>
              </a:rPr>
              <a:t>reservaron</a:t>
            </a:r>
            <a:r>
              <a:rPr lang="en-US" sz="1944" dirty="0" smtClean="0">
                <a:solidFill>
                  <a:srgbClr val="121212"/>
                </a:solidFill>
                <a:latin typeface="Roboto" pitchFamily="34" charset="0"/>
                <a:ea typeface="Roboto" pitchFamily="34" charset="-122"/>
                <a:cs typeface="Roboto" pitchFamily="34" charset="-120"/>
              </a:rPr>
              <a:t> e </a:t>
            </a:r>
            <a:r>
              <a:rPr lang="en-US" sz="1944" dirty="0" err="1" smtClean="0">
                <a:solidFill>
                  <a:srgbClr val="121212"/>
                </a:solidFill>
                <a:latin typeface="Roboto" pitchFamily="34" charset="0"/>
                <a:ea typeface="Roboto" pitchFamily="34" charset="-122"/>
                <a:cs typeface="Roboto" pitchFamily="34" charset="-120"/>
              </a:rPr>
              <a:t>hicieron</a:t>
            </a:r>
            <a:r>
              <a:rPr lang="en-US" sz="1944" dirty="0" smtClean="0">
                <a:solidFill>
                  <a:srgbClr val="121212"/>
                </a:solidFill>
                <a:latin typeface="Roboto" pitchFamily="34" charset="0"/>
                <a:ea typeface="Roboto" pitchFamily="34" charset="-122"/>
                <a:cs typeface="Roboto" pitchFamily="34" charset="-120"/>
              </a:rPr>
              <a:t> la </a:t>
            </a:r>
            <a:r>
              <a:rPr lang="en-US" sz="1944" dirty="0" err="1" smtClean="0">
                <a:solidFill>
                  <a:srgbClr val="121212"/>
                </a:solidFill>
                <a:latin typeface="Roboto" pitchFamily="34" charset="0"/>
                <a:ea typeface="Roboto" pitchFamily="34" charset="-122"/>
                <a:cs typeface="Roboto" pitchFamily="34" charset="-120"/>
              </a:rPr>
              <a:t>compra</a:t>
            </a:r>
            <a:r>
              <a:rPr lang="en-US" sz="1944" dirty="0" smtClean="0">
                <a:solidFill>
                  <a:srgbClr val="121212"/>
                </a:solidFill>
                <a:latin typeface="Roboto" pitchFamily="34" charset="0"/>
                <a:ea typeface="Roboto" pitchFamily="34" charset="-122"/>
                <a:cs typeface="Roboto" pitchFamily="34" charset="-120"/>
              </a:rPr>
              <a:t>. Te </a:t>
            </a:r>
            <a:r>
              <a:rPr lang="en-US" sz="1944" dirty="0" err="1" smtClean="0">
                <a:solidFill>
                  <a:srgbClr val="121212"/>
                </a:solidFill>
                <a:latin typeface="Roboto" pitchFamily="34" charset="0"/>
                <a:ea typeface="Roboto" pitchFamily="34" charset="-122"/>
                <a:cs typeface="Roboto" pitchFamily="34" charset="-120"/>
              </a:rPr>
              <a:t>diremos</a:t>
            </a:r>
            <a:r>
              <a:rPr lang="en-US" sz="1944" dirty="0" smtClean="0">
                <a:solidFill>
                  <a:srgbClr val="121212"/>
                </a:solidFill>
                <a:latin typeface="Roboto" pitchFamily="34" charset="0"/>
                <a:ea typeface="Roboto" pitchFamily="34" charset="-122"/>
                <a:cs typeface="Roboto" pitchFamily="34" charset="-120"/>
              </a:rPr>
              <a:t> </a:t>
            </a:r>
            <a:r>
              <a:rPr lang="en-US" sz="1944" dirty="0" err="1" smtClean="0">
                <a:solidFill>
                  <a:srgbClr val="121212"/>
                </a:solidFill>
                <a:latin typeface="Roboto" pitchFamily="34" charset="0"/>
                <a:ea typeface="Roboto" pitchFamily="34" charset="-122"/>
                <a:cs typeface="Roboto" pitchFamily="34" charset="-120"/>
              </a:rPr>
              <a:t>como</a:t>
            </a:r>
            <a:r>
              <a:rPr lang="en-US" sz="1944" dirty="0" smtClean="0">
                <a:solidFill>
                  <a:srgbClr val="121212"/>
                </a:solidFill>
                <a:latin typeface="Roboto" pitchFamily="34" charset="0"/>
                <a:ea typeface="Roboto" pitchFamily="34" charset="-122"/>
                <a:cs typeface="Roboto" pitchFamily="34" charset="-120"/>
              </a:rPr>
              <a:t> </a:t>
            </a:r>
            <a:r>
              <a:rPr lang="en-US" sz="1944" dirty="0" err="1" smtClean="0">
                <a:solidFill>
                  <a:srgbClr val="121212"/>
                </a:solidFill>
                <a:latin typeface="Roboto" pitchFamily="34" charset="0"/>
                <a:ea typeface="Roboto" pitchFamily="34" charset="-122"/>
                <a:cs typeface="Roboto" pitchFamily="34" charset="-120"/>
              </a:rPr>
              <a:t>comprarlo</a:t>
            </a:r>
            <a:r>
              <a:rPr lang="en-US" sz="1944" dirty="0" smtClean="0">
                <a:solidFill>
                  <a:srgbClr val="121212"/>
                </a:solidFill>
                <a:latin typeface="Roboto" pitchFamily="34" charset="0"/>
                <a:ea typeface="Roboto" pitchFamily="34" charset="-122"/>
                <a:cs typeface="Roboto" pitchFamily="34" charset="-120"/>
              </a:rPr>
              <a:t>. </a:t>
            </a:r>
            <a:r>
              <a:rPr lang="en-US" sz="1944" dirty="0">
                <a:solidFill>
                  <a:srgbClr val="121212"/>
                </a:solidFill>
                <a:latin typeface="Roboto" pitchFamily="34" charset="0"/>
                <a:ea typeface="Roboto" pitchFamily="34" charset="-122"/>
                <a:cs typeface="Roboto" pitchFamily="34" charset="-120"/>
              </a:rPr>
              <a:t>Si tienes cualquier duda puedes contactarnos mediante una llamada o whatsapp.</a:t>
            </a:r>
            <a:endParaRPr lang="en-US" sz="1944" dirty="0"/>
          </a:p>
        </p:txBody>
      </p:sp>
      <p:pic>
        <p:nvPicPr>
          <p:cNvPr id="5" name="Image 0" descr="preencoded.png"/>
          <p:cNvPicPr>
            <a:picLocks noChangeAspect="1"/>
          </p:cNvPicPr>
          <p:nvPr/>
        </p:nvPicPr>
        <p:blipFill>
          <a:blip r:embed="rId3"/>
          <a:stretch>
            <a:fillRect/>
          </a:stretch>
        </p:blipFill>
        <p:spPr>
          <a:xfrm>
            <a:off x="968693" y="3978354"/>
            <a:ext cx="617220" cy="617220"/>
          </a:xfrm>
          <a:prstGeom prst="rect">
            <a:avLst/>
          </a:prstGeom>
        </p:spPr>
      </p:pic>
      <p:sp>
        <p:nvSpPr>
          <p:cNvPr id="6" name="Text 3"/>
          <p:cNvSpPr/>
          <p:nvPr/>
        </p:nvSpPr>
        <p:spPr>
          <a:xfrm>
            <a:off x="968693" y="4842391"/>
            <a:ext cx="2904530" cy="363141"/>
          </a:xfrm>
          <a:prstGeom prst="rect">
            <a:avLst/>
          </a:prstGeom>
          <a:noFill/>
          <a:ln/>
        </p:spPr>
        <p:txBody>
          <a:bodyPr wrap="none" rtlCol="0" anchor="t"/>
          <a:lstStyle/>
          <a:p>
            <a:pPr marL="0" indent="0" algn="l">
              <a:lnSpc>
                <a:spcPts val="2859"/>
              </a:lnSpc>
              <a:buNone/>
            </a:pPr>
            <a:r>
              <a:rPr lang="en-US" sz="2287" b="1" dirty="0">
                <a:solidFill>
                  <a:srgbClr val="121212"/>
                </a:solidFill>
                <a:latin typeface="Red Hat Text" pitchFamily="34" charset="0"/>
                <a:ea typeface="Red Hat Text" pitchFamily="34" charset="-122"/>
                <a:cs typeface="Red Hat Text" pitchFamily="34" charset="-120"/>
              </a:rPr>
              <a:t>Correo Electrónico</a:t>
            </a:r>
            <a:endParaRPr lang="en-US" sz="2287" b="1" dirty="0"/>
          </a:p>
        </p:txBody>
      </p:sp>
      <p:sp>
        <p:nvSpPr>
          <p:cNvPr id="7" name="Text 4"/>
          <p:cNvSpPr/>
          <p:nvPr/>
        </p:nvSpPr>
        <p:spPr>
          <a:xfrm>
            <a:off x="818707" y="5353645"/>
            <a:ext cx="4134055" cy="1185148"/>
          </a:xfrm>
          <a:prstGeom prst="rect">
            <a:avLst/>
          </a:prstGeom>
          <a:noFill/>
          <a:ln/>
        </p:spPr>
        <p:txBody>
          <a:bodyPr wrap="square" rtlCol="0" anchor="t"/>
          <a:lstStyle/>
          <a:p>
            <a:pPr marL="0" indent="0" algn="l">
              <a:lnSpc>
                <a:spcPts val="3110"/>
              </a:lnSpc>
              <a:buNone/>
            </a:pPr>
            <a:r>
              <a:rPr lang="en-US" sz="1944" dirty="0" err="1">
                <a:solidFill>
                  <a:srgbClr val="121212"/>
                </a:solidFill>
                <a:latin typeface="Roboto" pitchFamily="34" charset="0"/>
                <a:ea typeface="Roboto" pitchFamily="34" charset="-122"/>
                <a:cs typeface="Roboto" pitchFamily="34" charset="-120"/>
              </a:rPr>
              <a:t>Envíanos</a:t>
            </a:r>
            <a:r>
              <a:rPr lang="en-US" sz="1944" dirty="0">
                <a:solidFill>
                  <a:srgbClr val="121212"/>
                </a:solidFill>
                <a:latin typeface="Roboto" pitchFamily="34" charset="0"/>
                <a:ea typeface="Roboto" pitchFamily="34" charset="-122"/>
                <a:cs typeface="Roboto" pitchFamily="34" charset="-120"/>
              </a:rPr>
              <a:t> </a:t>
            </a:r>
            <a:r>
              <a:rPr lang="en-US" sz="1944" dirty="0" smtClean="0">
                <a:solidFill>
                  <a:srgbClr val="121212"/>
                </a:solidFill>
                <a:latin typeface="Roboto" pitchFamily="34" charset="0"/>
                <a:ea typeface="Roboto" pitchFamily="34" charset="-122"/>
                <a:cs typeface="Roboto" pitchFamily="34" charset="-120"/>
              </a:rPr>
              <a:t>un </a:t>
            </a:r>
            <a:r>
              <a:rPr lang="en-US" sz="1944" dirty="0" err="1" smtClean="0">
                <a:solidFill>
                  <a:srgbClr val="121212"/>
                </a:solidFill>
                <a:latin typeface="Roboto" pitchFamily="34" charset="0"/>
                <a:ea typeface="Roboto" pitchFamily="34" charset="-122"/>
                <a:cs typeface="Roboto" pitchFamily="34" charset="-120"/>
              </a:rPr>
              <a:t>correo</a:t>
            </a:r>
            <a:r>
              <a:rPr lang="en-US" sz="1944" dirty="0" smtClean="0">
                <a:solidFill>
                  <a:srgbClr val="121212"/>
                </a:solidFill>
                <a:latin typeface="Roboto" pitchFamily="34" charset="0"/>
                <a:ea typeface="Roboto" pitchFamily="34" charset="-122"/>
                <a:cs typeface="Roboto" pitchFamily="34" charset="-120"/>
              </a:rPr>
              <a:t> </a:t>
            </a:r>
            <a:r>
              <a:rPr lang="en-US" sz="1944" dirty="0" err="1" smtClean="0">
                <a:solidFill>
                  <a:srgbClr val="121212"/>
                </a:solidFill>
                <a:latin typeface="Roboto" pitchFamily="34" charset="0"/>
                <a:ea typeface="Roboto" pitchFamily="34" charset="-122"/>
                <a:cs typeface="Roboto" pitchFamily="34" charset="-120"/>
              </a:rPr>
              <a:t>electrónico</a:t>
            </a:r>
            <a:r>
              <a:rPr lang="en-US" sz="1944" dirty="0" smtClean="0">
                <a:solidFill>
                  <a:srgbClr val="121212"/>
                </a:solidFill>
                <a:latin typeface="Roboto" pitchFamily="34" charset="0"/>
                <a:ea typeface="Roboto" pitchFamily="34" charset="-122"/>
                <a:cs typeface="Roboto" pitchFamily="34" charset="-120"/>
              </a:rPr>
              <a:t> </a:t>
            </a:r>
            <a:r>
              <a:rPr lang="en-US" sz="1944" dirty="0" err="1" smtClean="0">
                <a:solidFill>
                  <a:srgbClr val="121212"/>
                </a:solidFill>
                <a:latin typeface="Roboto" pitchFamily="34" charset="0"/>
                <a:ea typeface="Roboto" pitchFamily="34" charset="-122"/>
                <a:cs typeface="Roboto" pitchFamily="34" charset="-120"/>
              </a:rPr>
              <a:t>para</a:t>
            </a:r>
            <a:r>
              <a:rPr lang="en-US" sz="1944" dirty="0" smtClean="0">
                <a:solidFill>
                  <a:srgbClr val="121212"/>
                </a:solidFill>
                <a:latin typeface="Roboto" pitchFamily="34" charset="0"/>
                <a:ea typeface="Roboto" pitchFamily="34" charset="-122"/>
                <a:cs typeface="Roboto" pitchFamily="34" charset="-120"/>
              </a:rPr>
              <a:t> la </a:t>
            </a:r>
            <a:r>
              <a:rPr lang="en-US" sz="1944" dirty="0" err="1" smtClean="0">
                <a:solidFill>
                  <a:srgbClr val="121212"/>
                </a:solidFill>
                <a:latin typeface="Roboto" pitchFamily="34" charset="0"/>
                <a:ea typeface="Roboto" pitchFamily="34" charset="-122"/>
                <a:cs typeface="Roboto" pitchFamily="34" charset="-120"/>
              </a:rPr>
              <a:t>compra</a:t>
            </a:r>
            <a:r>
              <a:rPr lang="en-US" sz="1944" dirty="0" smtClean="0">
                <a:solidFill>
                  <a:srgbClr val="121212"/>
                </a:solidFill>
                <a:latin typeface="Roboto" pitchFamily="34" charset="0"/>
                <a:ea typeface="Roboto" pitchFamily="34" charset="-122"/>
                <a:cs typeface="Roboto" pitchFamily="34" charset="-120"/>
              </a:rPr>
              <a:t> del kit smart: </a:t>
            </a:r>
            <a:r>
              <a:rPr lang="en-US" sz="1944" b="1" dirty="0" smtClean="0">
                <a:solidFill>
                  <a:srgbClr val="121212"/>
                </a:solidFill>
                <a:latin typeface="Roboto" pitchFamily="34" charset="0"/>
                <a:ea typeface="Roboto" pitchFamily="34" charset="-122"/>
                <a:cs typeface="Roboto" pitchFamily="34" charset="-120"/>
              </a:rPr>
              <a:t>pedidos@goldenshieldshop.com</a:t>
            </a:r>
            <a:r>
              <a:rPr lang="en-US" sz="1944" dirty="0" smtClean="0">
                <a:solidFill>
                  <a:srgbClr val="121212"/>
                </a:solidFill>
                <a:latin typeface="Roboto" pitchFamily="34" charset="0"/>
                <a:ea typeface="Roboto" pitchFamily="34" charset="-122"/>
                <a:cs typeface="Roboto" pitchFamily="34" charset="-120"/>
              </a:rPr>
              <a:t> </a:t>
            </a:r>
            <a:endParaRPr lang="en-US" sz="1944" dirty="0"/>
          </a:p>
        </p:txBody>
      </p:sp>
      <p:pic>
        <p:nvPicPr>
          <p:cNvPr id="8" name="Image 1" descr="preencoded.png"/>
          <p:cNvPicPr>
            <a:picLocks noChangeAspect="1"/>
          </p:cNvPicPr>
          <p:nvPr/>
        </p:nvPicPr>
        <p:blipFill>
          <a:blip r:embed="rId4"/>
          <a:stretch>
            <a:fillRect/>
          </a:stretch>
        </p:blipFill>
        <p:spPr>
          <a:xfrm>
            <a:off x="5323046" y="3978354"/>
            <a:ext cx="617220" cy="617220"/>
          </a:xfrm>
          <a:prstGeom prst="rect">
            <a:avLst/>
          </a:prstGeom>
        </p:spPr>
      </p:pic>
      <p:sp>
        <p:nvSpPr>
          <p:cNvPr id="9" name="Text 5"/>
          <p:cNvSpPr/>
          <p:nvPr/>
        </p:nvSpPr>
        <p:spPr>
          <a:xfrm>
            <a:off x="5323046" y="4842391"/>
            <a:ext cx="2904530" cy="363141"/>
          </a:xfrm>
          <a:prstGeom prst="rect">
            <a:avLst/>
          </a:prstGeom>
          <a:noFill/>
          <a:ln/>
        </p:spPr>
        <p:txBody>
          <a:bodyPr wrap="none" rtlCol="0" anchor="t"/>
          <a:lstStyle/>
          <a:p>
            <a:pPr marL="0" indent="0" algn="l">
              <a:lnSpc>
                <a:spcPts val="2859"/>
              </a:lnSpc>
              <a:buNone/>
            </a:pPr>
            <a:r>
              <a:rPr lang="en-US" sz="2287" b="1" dirty="0">
                <a:solidFill>
                  <a:srgbClr val="121212"/>
                </a:solidFill>
                <a:latin typeface="Red Hat Text" pitchFamily="34" charset="0"/>
                <a:ea typeface="Red Hat Text" pitchFamily="34" charset="-122"/>
                <a:cs typeface="Red Hat Text" pitchFamily="34" charset="-120"/>
              </a:rPr>
              <a:t>WhatsApp</a:t>
            </a:r>
            <a:endParaRPr lang="en-US" sz="2287" b="1" dirty="0"/>
          </a:p>
        </p:txBody>
      </p:sp>
      <p:sp>
        <p:nvSpPr>
          <p:cNvPr id="10" name="Text 6"/>
          <p:cNvSpPr/>
          <p:nvPr/>
        </p:nvSpPr>
        <p:spPr>
          <a:xfrm>
            <a:off x="5323046" y="5353645"/>
            <a:ext cx="3984069" cy="1185148"/>
          </a:xfrm>
          <a:prstGeom prst="rect">
            <a:avLst/>
          </a:prstGeom>
          <a:noFill/>
          <a:ln/>
        </p:spPr>
        <p:txBody>
          <a:bodyPr wrap="square" rtlCol="0" anchor="t"/>
          <a:lstStyle/>
          <a:p>
            <a:pPr marL="0" indent="0" algn="l">
              <a:lnSpc>
                <a:spcPts val="3110"/>
              </a:lnSpc>
              <a:buNone/>
            </a:pPr>
            <a:r>
              <a:rPr lang="en-US" sz="1944" dirty="0">
                <a:solidFill>
                  <a:srgbClr val="121212"/>
                </a:solidFill>
                <a:latin typeface="Roboto" pitchFamily="34" charset="0"/>
                <a:ea typeface="Roboto" pitchFamily="34" charset="-122"/>
                <a:cs typeface="Roboto" pitchFamily="34" charset="-120"/>
              </a:rPr>
              <a:t>Comunícate con nosotros de manera rápida y sencilla a través de </a:t>
            </a:r>
            <a:r>
              <a:rPr lang="en-US" sz="1944" dirty="0" err="1">
                <a:solidFill>
                  <a:srgbClr val="121212"/>
                </a:solidFill>
                <a:latin typeface="Roboto" pitchFamily="34" charset="0"/>
                <a:ea typeface="Roboto" pitchFamily="34" charset="-122"/>
                <a:cs typeface="Roboto" pitchFamily="34" charset="-120"/>
              </a:rPr>
              <a:t>WhatsApp</a:t>
            </a:r>
            <a:r>
              <a:rPr lang="en-US" sz="1944" dirty="0">
                <a:solidFill>
                  <a:srgbClr val="121212"/>
                </a:solidFill>
                <a:latin typeface="Roboto" pitchFamily="34" charset="0"/>
                <a:ea typeface="Roboto" pitchFamily="34" charset="-122"/>
                <a:cs typeface="Roboto" pitchFamily="34" charset="-120"/>
              </a:rPr>
              <a:t> </a:t>
            </a:r>
            <a:r>
              <a:rPr lang="en-US" sz="1944" dirty="0" smtClean="0">
                <a:solidFill>
                  <a:srgbClr val="121212"/>
                </a:solidFill>
                <a:latin typeface="Roboto" pitchFamily="34" charset="0"/>
                <a:ea typeface="Roboto" pitchFamily="34" charset="-122"/>
                <a:cs typeface="Roboto" pitchFamily="34" charset="-120"/>
              </a:rPr>
              <a:t>+</a:t>
            </a:r>
            <a:r>
              <a:rPr lang="en-US" sz="1944" dirty="0">
                <a:solidFill>
                  <a:srgbClr val="121212"/>
                </a:solidFill>
                <a:latin typeface="Roboto" pitchFamily="34" charset="0"/>
                <a:ea typeface="Roboto" pitchFamily="34" charset="-122"/>
                <a:cs typeface="Roboto" pitchFamily="34" charset="-120"/>
              </a:rPr>
              <a:t>34 </a:t>
            </a:r>
            <a:r>
              <a:rPr lang="en-US" sz="1944" b="1" dirty="0">
                <a:solidFill>
                  <a:srgbClr val="121212"/>
                </a:solidFill>
                <a:latin typeface="Roboto" pitchFamily="34" charset="0"/>
                <a:ea typeface="Roboto" pitchFamily="34" charset="-122"/>
                <a:cs typeface="Roboto" pitchFamily="34" charset="-120"/>
              </a:rPr>
              <a:t>691 73 05 36</a:t>
            </a:r>
            <a:endParaRPr lang="en-US" sz="1944" b="1" dirty="0"/>
          </a:p>
        </p:txBody>
      </p:sp>
      <p:pic>
        <p:nvPicPr>
          <p:cNvPr id="11" name="Image 2" descr="preencoded.png"/>
          <p:cNvPicPr>
            <a:picLocks noChangeAspect="1"/>
          </p:cNvPicPr>
          <p:nvPr/>
        </p:nvPicPr>
        <p:blipFill>
          <a:blip r:embed="rId5"/>
          <a:stretch>
            <a:fillRect/>
          </a:stretch>
        </p:blipFill>
        <p:spPr>
          <a:xfrm>
            <a:off x="9677400" y="3978354"/>
            <a:ext cx="617220" cy="617220"/>
          </a:xfrm>
          <a:prstGeom prst="rect">
            <a:avLst/>
          </a:prstGeom>
        </p:spPr>
      </p:pic>
      <p:sp>
        <p:nvSpPr>
          <p:cNvPr id="12" name="Text 7"/>
          <p:cNvSpPr/>
          <p:nvPr/>
        </p:nvSpPr>
        <p:spPr>
          <a:xfrm>
            <a:off x="9677400" y="4842391"/>
            <a:ext cx="2904530" cy="363141"/>
          </a:xfrm>
          <a:prstGeom prst="rect">
            <a:avLst/>
          </a:prstGeom>
          <a:noFill/>
          <a:ln/>
        </p:spPr>
        <p:txBody>
          <a:bodyPr wrap="none" rtlCol="0" anchor="t"/>
          <a:lstStyle/>
          <a:p>
            <a:pPr marL="0" indent="0" algn="l">
              <a:lnSpc>
                <a:spcPts val="2859"/>
              </a:lnSpc>
              <a:buNone/>
            </a:pPr>
            <a:r>
              <a:rPr lang="en-US" sz="2287" b="1" dirty="0">
                <a:solidFill>
                  <a:srgbClr val="121212"/>
                </a:solidFill>
                <a:latin typeface="Red Hat Text" pitchFamily="34" charset="0"/>
                <a:ea typeface="Red Hat Text" pitchFamily="34" charset="-122"/>
                <a:cs typeface="Red Hat Text" pitchFamily="34" charset="-120"/>
              </a:rPr>
              <a:t>Atención al Cliente</a:t>
            </a:r>
            <a:endParaRPr lang="en-US" sz="2287" b="1" dirty="0"/>
          </a:p>
        </p:txBody>
      </p:sp>
      <p:sp>
        <p:nvSpPr>
          <p:cNvPr id="13" name="Text 8"/>
          <p:cNvSpPr/>
          <p:nvPr/>
        </p:nvSpPr>
        <p:spPr>
          <a:xfrm>
            <a:off x="9677400" y="5353645"/>
            <a:ext cx="3984188" cy="1185148"/>
          </a:xfrm>
          <a:prstGeom prst="rect">
            <a:avLst/>
          </a:prstGeom>
          <a:noFill/>
          <a:ln/>
        </p:spPr>
        <p:txBody>
          <a:bodyPr wrap="square" rtlCol="0" anchor="t"/>
          <a:lstStyle/>
          <a:p>
            <a:pPr marL="0" indent="0" algn="l">
              <a:lnSpc>
                <a:spcPts val="3110"/>
              </a:lnSpc>
              <a:buNone/>
            </a:pPr>
            <a:r>
              <a:rPr lang="en-US" sz="1944" dirty="0">
                <a:solidFill>
                  <a:srgbClr val="121212"/>
                </a:solidFill>
                <a:latin typeface="Roboto" pitchFamily="34" charset="0"/>
                <a:ea typeface="Roboto" pitchFamily="34" charset="-122"/>
                <a:cs typeface="Roboto" pitchFamily="34" charset="-120"/>
              </a:rPr>
              <a:t>Nuestro equipo de expertos está listo para atenderte y brindarte la </a:t>
            </a:r>
            <a:r>
              <a:rPr lang="en-US" sz="1944" dirty="0" err="1">
                <a:solidFill>
                  <a:srgbClr val="121212"/>
                </a:solidFill>
                <a:latin typeface="Roboto" pitchFamily="34" charset="0"/>
                <a:ea typeface="Roboto" pitchFamily="34" charset="-122"/>
                <a:cs typeface="Roboto" pitchFamily="34" charset="-120"/>
              </a:rPr>
              <a:t>mejor</a:t>
            </a:r>
            <a:r>
              <a:rPr lang="en-US" sz="1944" dirty="0">
                <a:solidFill>
                  <a:srgbClr val="121212"/>
                </a:solidFill>
                <a:latin typeface="Roboto" pitchFamily="34" charset="0"/>
                <a:ea typeface="Roboto" pitchFamily="34" charset="-122"/>
                <a:cs typeface="Roboto" pitchFamily="34" charset="-120"/>
              </a:rPr>
              <a:t> </a:t>
            </a:r>
            <a:r>
              <a:rPr lang="en-US" sz="1944" dirty="0" err="1">
                <a:solidFill>
                  <a:srgbClr val="121212"/>
                </a:solidFill>
                <a:latin typeface="Roboto" pitchFamily="34" charset="0"/>
                <a:ea typeface="Roboto" pitchFamily="34" charset="-122"/>
                <a:cs typeface="Roboto" pitchFamily="34" charset="-120"/>
              </a:rPr>
              <a:t>asistencia</a:t>
            </a:r>
            <a:r>
              <a:rPr lang="en-US" sz="1944" dirty="0">
                <a:solidFill>
                  <a:srgbClr val="121212"/>
                </a:solidFill>
                <a:latin typeface="Roboto" pitchFamily="34" charset="0"/>
                <a:ea typeface="Roboto" pitchFamily="34" charset="-122"/>
                <a:cs typeface="Roboto" pitchFamily="34" charset="-120"/>
              </a:rPr>
              <a:t> </a:t>
            </a:r>
            <a:r>
              <a:rPr lang="en-US" sz="1944" dirty="0" smtClean="0">
                <a:solidFill>
                  <a:srgbClr val="121212"/>
                </a:solidFill>
                <a:latin typeface="Roboto" pitchFamily="34" charset="0"/>
                <a:ea typeface="Roboto" pitchFamily="34" charset="-122"/>
                <a:cs typeface="Roboto" pitchFamily="34" charset="-120"/>
              </a:rPr>
              <a:t>+</a:t>
            </a:r>
            <a:r>
              <a:rPr lang="en-US" sz="1944" dirty="0">
                <a:solidFill>
                  <a:srgbClr val="121212"/>
                </a:solidFill>
                <a:latin typeface="Roboto" pitchFamily="34" charset="0"/>
                <a:ea typeface="Roboto" pitchFamily="34" charset="-122"/>
                <a:cs typeface="Roboto" pitchFamily="34" charset="-120"/>
              </a:rPr>
              <a:t>34 </a:t>
            </a:r>
            <a:r>
              <a:rPr lang="en-US" sz="1944" b="1" dirty="0">
                <a:solidFill>
                  <a:srgbClr val="121212"/>
                </a:solidFill>
                <a:latin typeface="Roboto" pitchFamily="34" charset="0"/>
                <a:ea typeface="Roboto" pitchFamily="34" charset="-122"/>
                <a:cs typeface="Roboto" pitchFamily="34" charset="-120"/>
              </a:rPr>
              <a:t>91 032 57 62</a:t>
            </a:r>
            <a:endParaRPr lang="en-US" sz="1944"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TotalTime>
  <Words>991</Words>
  <Application>Microsoft Office PowerPoint</Application>
  <PresentationFormat>Personalizado</PresentationFormat>
  <Paragraphs>96</Paragraphs>
  <Slides>9</Slides>
  <Notes>9</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Cerradura Invisible Golden Shield</cp:lastModifiedBy>
  <cp:revision>30</cp:revision>
  <dcterms:created xsi:type="dcterms:W3CDTF">2024-07-21T18:59:00Z</dcterms:created>
  <dcterms:modified xsi:type="dcterms:W3CDTF">2024-08-05T15:17:42Z</dcterms:modified>
</cp:coreProperties>
</file>